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1106" r:id="rId5"/>
    <p:sldId id="1108" r:id="rId6"/>
    <p:sldId id="260" r:id="rId7"/>
    <p:sldId id="1098" r:id="rId8"/>
    <p:sldId id="1109" r:id="rId9"/>
    <p:sldId id="1111" r:id="rId10"/>
    <p:sldId id="1110" r:id="rId11"/>
    <p:sldId id="265" r:id="rId12"/>
    <p:sldId id="27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C131790-EA11-4FB0-96AD-9383D75D8913}">
          <p14:sldIdLst>
            <p14:sldId id="1106"/>
            <p14:sldId id="1108"/>
            <p14:sldId id="260"/>
            <p14:sldId id="1098"/>
            <p14:sldId id="1109"/>
            <p14:sldId id="1111"/>
            <p14:sldId id="1110"/>
            <p14:sldId id="265"/>
            <p14:sldId id="2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91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am Harrison" initials="AH" lastIdx="3" clrIdx="0">
    <p:extLst>
      <p:ext uri="{19B8F6BF-5375-455C-9EA6-DF929625EA0E}">
        <p15:presenceInfo xmlns:p15="http://schemas.microsoft.com/office/powerpoint/2012/main" userId="S::Adam.Harrison@tfwm.org.uk::68467468-621c-4ff9-8fe3-8a94173af91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1151"/>
    <a:srgbClr val="B663DF"/>
    <a:srgbClr val="E1C0F2"/>
    <a:srgbClr val="3C1152"/>
    <a:srgbClr val="54565B"/>
    <a:srgbClr val="EE76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64037B-D4A9-4530-84EF-6EAE3AB74C16}" v="23" dt="2021-11-11T11:41:42.0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64322" autoAdjust="0"/>
  </p:normalViewPr>
  <p:slideViewPr>
    <p:cSldViewPr snapToGrid="0">
      <p:cViewPr varScale="1">
        <p:scale>
          <a:sx n="43" d="100"/>
          <a:sy n="43" d="100"/>
        </p:scale>
        <p:origin x="1552" y="40"/>
      </p:cViewPr>
      <p:guideLst>
        <p:guide orient="horz" pos="91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4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0B23FD-D455-43D1-BA23-A79362240F80}" type="datetimeFigureOut">
              <a:rPr lang="en-GB" smtClean="0"/>
              <a:t>24/11/2021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2171EC-FD48-4525-AA43-6A197AA588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07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i="0" u="sng" dirty="0">
                <a:latin typeface="Arial" panose="020B0604020202020204" pitchFamily="34" charset="0"/>
                <a:cs typeface="Arial" panose="020B0604020202020204" pitchFamily="34" charset="0"/>
              </a:rPr>
              <a:t>NOTES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i="0" u="none" dirty="0">
                <a:latin typeface="Arial" panose="020B0604020202020204" pitchFamily="34" charset="0"/>
                <a:cs typeface="Arial" panose="020B0604020202020204" pitchFamily="34" charset="0"/>
              </a:rPr>
              <a:t>Good morning everyone, it’s a pleasure to be with you here today.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b="0" i="0" u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i="0" u="none" dirty="0">
                <a:latin typeface="Arial" panose="020B0604020202020204" pitchFamily="34" charset="0"/>
                <a:cs typeface="Arial" panose="020B0604020202020204" pitchFamily="34" charset="0"/>
              </a:rPr>
              <a:t>I have a few slides that I would like to talk to. They cover:-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="0" i="0" u="none" dirty="0">
                <a:latin typeface="Arial" panose="020B0604020202020204" pitchFamily="34" charset="0"/>
                <a:cs typeface="Arial" panose="020B0604020202020204" pitchFamily="34" charset="0"/>
              </a:rPr>
              <a:t>Who we are - Transport for West Midlands (</a:t>
            </a:r>
            <a:r>
              <a:rPr lang="en-GB" b="0" i="0" u="none">
                <a:latin typeface="Arial" panose="020B0604020202020204" pitchFamily="34" charset="0"/>
                <a:cs typeface="Arial" panose="020B0604020202020204" pitchFamily="34" charset="0"/>
              </a:rPr>
              <a:t>TfWM),</a:t>
            </a:r>
            <a:endParaRPr lang="en-GB" b="0" i="0" u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="0" i="0" u="none" dirty="0">
                <a:latin typeface="Arial" panose="020B0604020202020204" pitchFamily="34" charset="0"/>
                <a:cs typeface="Arial" panose="020B0604020202020204" pitchFamily="34" charset="0"/>
              </a:rPr>
              <a:t>The major policy challenges we are facing and how we are responding to those.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0" i="0" u="none" dirty="0">
                <a:latin typeface="Arial" panose="020B0604020202020204" pitchFamily="34" charset="0"/>
                <a:cs typeface="Arial" panose="020B0604020202020204" pitchFamily="34" charset="0"/>
              </a:rPr>
              <a:t>How transport decarbonisation poses the biggest challenge – in terms of policy, future planning and funding.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0" i="0" u="none" dirty="0">
                <a:latin typeface="Arial" panose="020B0604020202020204" pitchFamily="34" charset="0"/>
                <a:cs typeface="Arial" panose="020B0604020202020204" pitchFamily="34" charset="0"/>
              </a:rPr>
              <a:t>How our investment programmes are responding to decarbonisation.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0" i="0" u="none" dirty="0">
                <a:latin typeface="Arial" panose="020B0604020202020204" pitchFamily="34" charset="0"/>
                <a:cs typeface="Arial" panose="020B0604020202020204" pitchFamily="34" charset="0"/>
              </a:rPr>
              <a:t>And finally, how we might need to think a little different about future investments to met future challenges.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171EC-FD48-4525-AA43-6A197AA5883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350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NOTES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i="0" dirty="0">
                <a:latin typeface="Arial" panose="020B0604020202020204" pitchFamily="34" charset="0"/>
                <a:cs typeface="Arial" panose="020B0604020202020204" pitchFamily="34" charset="0"/>
              </a:rPr>
              <a:t>One of WMCA’s key statutory functions is </a:t>
            </a:r>
            <a:r>
              <a:rPr lang="en-GB" sz="1200" b="1" i="0" dirty="0">
                <a:latin typeface="Arial" panose="020B0604020202020204" pitchFamily="34" charset="0"/>
                <a:cs typeface="Arial" panose="020B0604020202020204" pitchFamily="34" charset="0"/>
              </a:rPr>
              <a:t>Local Transport Authority </a:t>
            </a:r>
            <a:r>
              <a:rPr lang="en-GB" sz="1200" i="0" dirty="0">
                <a:latin typeface="Arial" panose="020B0604020202020204" pitchFamily="34" charset="0"/>
                <a:cs typeface="Arial" panose="020B0604020202020204" pitchFamily="34" charset="0"/>
              </a:rPr>
              <a:t>and through Transport for West Midlands (TfWM) it must produce a </a:t>
            </a:r>
            <a:r>
              <a:rPr lang="en-GB" sz="1200" b="1" i="0" dirty="0">
                <a:latin typeface="Arial" panose="020B0604020202020204" pitchFamily="34" charset="0"/>
                <a:cs typeface="Arial" panose="020B0604020202020204" pitchFamily="34" charset="0"/>
              </a:rPr>
              <a:t>Local Transport Plan (LTP)</a:t>
            </a:r>
            <a:r>
              <a:rPr lang="en-GB" sz="1200" i="0" dirty="0">
                <a:latin typeface="Arial" panose="020B0604020202020204" pitchFamily="34" charset="0"/>
                <a:cs typeface="Arial" panose="020B0604020202020204" pitchFamily="34" charset="0"/>
              </a:rPr>
              <a:t> for the area.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GB" sz="1200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i="0" dirty="0">
                <a:latin typeface="Arial" panose="020B0604020202020204" pitchFamily="34" charset="0"/>
                <a:cs typeface="Arial" panose="020B0604020202020204" pitchFamily="34" charset="0"/>
              </a:rPr>
              <a:t>The LTP must set out </a:t>
            </a:r>
            <a:r>
              <a:rPr lang="en-GB" sz="1200" b="1" i="0" dirty="0">
                <a:latin typeface="Arial" panose="020B0604020202020204" pitchFamily="34" charset="0"/>
                <a:cs typeface="Arial" panose="020B0604020202020204" pitchFamily="34" charset="0"/>
              </a:rPr>
              <a:t>policies to promote safe, integrated, efficient and economic transport</a:t>
            </a:r>
            <a:r>
              <a:rPr lang="en-GB" sz="1200" i="0" dirty="0">
                <a:latin typeface="Arial" panose="020B0604020202020204" pitchFamily="34" charset="0"/>
                <a:cs typeface="Arial" panose="020B0604020202020204" pitchFamily="34" charset="0"/>
              </a:rPr>
              <a:t> to, from and within the area as well as plans to implement those policies.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GB" sz="1200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i="0" dirty="0">
                <a:latin typeface="Arial" panose="020B0604020202020204" pitchFamily="34" charset="0"/>
                <a:cs typeface="Arial" panose="020B0604020202020204" pitchFamily="34" charset="0"/>
              </a:rPr>
              <a:t>WMCA and the seven city and metropolitan borough authorities (councils) are </a:t>
            </a:r>
            <a:r>
              <a:rPr lang="en-GB" sz="1200" b="1" i="0" dirty="0">
                <a:latin typeface="Arial" panose="020B0604020202020204" pitchFamily="34" charset="0"/>
                <a:cs typeface="Arial" panose="020B0604020202020204" pitchFamily="34" charset="0"/>
              </a:rPr>
              <a:t>legally required to deliver this plan through the use of all their powers and functions</a:t>
            </a:r>
            <a:r>
              <a:rPr lang="en-GB" sz="1200" i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GB" sz="1200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The current LTP is “Movement for Growth</a:t>
            </a:r>
            <a:r>
              <a:rPr lang="en-GB" sz="1200">
                <a:latin typeface="Arial" panose="020B0604020202020204" pitchFamily="34" charset="0"/>
                <a:cs typeface="Arial" panose="020B0604020202020204" pitchFamily="34" charset="0"/>
              </a:rPr>
              <a:t>” was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adopted in 2016.</a:t>
            </a:r>
            <a:endParaRPr lang="en-GB" sz="12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171EC-FD48-4525-AA43-6A197AA5883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0340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NOTES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Since last LTP was adopted there have been significant changes to policy context. This is why we are producing a new LTP.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Pandemic has had a damaging effect on our transport system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- first time we have ever had to discourage public transport use.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Climate emergency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WMCA have declared a climate emergency, set a target to become carbon neutral by 2041.</a:t>
            </a:r>
          </a:p>
          <a:p>
            <a:pPr marL="0" indent="0">
              <a:buFontTx/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Tx/>
              <a:buNone/>
            </a:pP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Future growth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i="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nsure system can support every resident and visitor to get to where they need to be in the most sustainable, fair and equitable way. </a:t>
            </a:r>
          </a:p>
          <a:p>
            <a:pPr marL="0" indent="0">
              <a:buFontTx/>
              <a:buNone/>
            </a:pPr>
            <a:endParaRPr lang="en-GB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Tx/>
              <a:buNone/>
            </a:pP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Adapting to new technologies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Developing and adapting to new and future technologies and ensuring our infrastructure is ready for these changes.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171EC-FD48-4525-AA43-6A197AA5883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925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Clr>
                <a:srgbClr val="3E1151"/>
              </a:buClr>
              <a:buFont typeface="Arial" panose="020B0604020202020204" pitchFamily="34" charset="0"/>
              <a:buNone/>
            </a:pPr>
            <a:r>
              <a:rPr lang="en-GB" b="1" i="0" u="sng" dirty="0">
                <a:latin typeface="Arial" panose="020B0604020202020204" pitchFamily="34" charset="0"/>
                <a:cs typeface="Arial" panose="020B0604020202020204" pitchFamily="34" charset="0"/>
              </a:rPr>
              <a:t>NOTES</a:t>
            </a:r>
          </a:p>
          <a:p>
            <a:pPr marL="171450" indent="-171450">
              <a:buClr>
                <a:srgbClr val="3E1151"/>
              </a:buClr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We aiming to balance the competing transport needs/opportunities with (often harmful) impacts of transport.</a:t>
            </a:r>
          </a:p>
          <a:p>
            <a:pPr marL="171450" indent="-171450">
              <a:buClr>
                <a:srgbClr val="3E1151"/>
              </a:buClr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rgbClr val="3E1151"/>
              </a:buClr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We have published an LTP Green Paper - setting out key challenges to resolve and explores scope of options to do this.</a:t>
            </a:r>
          </a:p>
          <a:p>
            <a:pPr marL="171450" indent="-171450">
              <a:buClr>
                <a:srgbClr val="3E1151"/>
              </a:buClr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rgbClr val="3E1151"/>
              </a:buClr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We are engaging across the region to understand how people and organisations want to change transport.</a:t>
            </a:r>
          </a:p>
          <a:p>
            <a:pPr marL="171450" indent="-171450">
              <a:buClr>
                <a:srgbClr val="3E1151"/>
              </a:buClr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rgbClr val="3E1151"/>
              </a:buClr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We have adopted 5 Motives for Change as part of the Green Paper which looks to improve the region and opportunities for all.</a:t>
            </a:r>
          </a:p>
          <a:p>
            <a:pPr marL="171450" indent="-171450">
              <a:buClr>
                <a:srgbClr val="3E1151"/>
              </a:buClr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rgbClr val="3E1151"/>
              </a:buClr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 underlying golden thread within this is the Climate challenge. </a:t>
            </a:r>
          </a:p>
          <a:p>
            <a:pPr marL="171450" indent="-171450">
              <a:buClr>
                <a:srgbClr val="3E1151"/>
              </a:buClr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rgbClr val="3E1151"/>
              </a:buClr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Means we need greater investment in PT, active travel, micro mobility alongside increasing access to digital connectivity and developing enhanced neighbourhoods.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42F815-B3CF-425C-B436-99E10109A14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7601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NOTES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0" dirty="0">
                <a:latin typeface="Arial" panose="020B0604020202020204" pitchFamily="34" charset="0"/>
                <a:cs typeface="Arial" panose="020B0604020202020204" pitchFamily="34" charset="0"/>
              </a:rPr>
              <a:t>WMCA set a goal to be carbon neutral by 2041 - Transport is the biggest contributor to GHGs. </a:t>
            </a:r>
            <a:r>
              <a:rPr lang="en-GB" sz="1200" b="0" u="sng" dirty="0">
                <a:latin typeface="Arial" panose="020B0604020202020204" pitchFamily="34" charset="0"/>
                <a:cs typeface="Arial" panose="020B0604020202020204" pitchFamily="34" charset="0"/>
              </a:rPr>
              <a:t>HUGE challenge for TfWM.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0" u="sng" dirty="0">
                <a:latin typeface="Arial" panose="020B0604020202020204" pitchFamily="34" charset="0"/>
                <a:cs typeface="Arial" panose="020B0604020202020204" pitchFamily="34" charset="0"/>
              </a:rPr>
              <a:t>We need change now </a:t>
            </a:r>
            <a:r>
              <a:rPr lang="en-GB" sz="1200" b="0" dirty="0">
                <a:latin typeface="Arial" panose="020B0604020202020204" pitchFamily="34" charset="0"/>
                <a:cs typeface="Arial" panose="020B0604020202020204" pitchFamily="34" charset="0"/>
              </a:rPr>
              <a:t>- reductions we make over the next few years are </a:t>
            </a:r>
            <a:r>
              <a:rPr lang="en-GB" sz="1200" b="0" u="sng" dirty="0">
                <a:latin typeface="Arial" panose="020B0604020202020204" pitchFamily="34" charset="0"/>
                <a:cs typeface="Arial" panose="020B0604020202020204" pitchFamily="34" charset="0"/>
              </a:rPr>
              <a:t>critical.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0" dirty="0">
                <a:latin typeface="Arial" panose="020B0604020202020204" pitchFamily="34" charset="0"/>
                <a:cs typeface="Arial" panose="020B0604020202020204" pitchFamily="34" charset="0"/>
              </a:rPr>
              <a:t>The shift to ULEVs alone won’t be enough. Need to reduce the energy we use for transport; </a:t>
            </a:r>
            <a:r>
              <a:rPr lang="en-GB" sz="1200" b="0" i="1" dirty="0">
                <a:latin typeface="Arial" panose="020B0604020202020204" pitchFamily="34" charset="0"/>
                <a:cs typeface="Arial" panose="020B0604020202020204" pitchFamily="34" charset="0"/>
              </a:rPr>
              <a:t>need to change our travel behaviours, where we travel, how frequently and using what modes.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0" dirty="0">
                <a:latin typeface="Arial" panose="020B0604020202020204" pitchFamily="34" charset="0"/>
                <a:cs typeface="Arial" panose="020B0604020202020204" pitchFamily="34" charset="0"/>
              </a:rPr>
              <a:t>LGA has told us that we need to go beyond incremental change and concepts such as nudge, and the Transport Decarbonisation Plan states we need to deliver significant behaviour change.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0" dirty="0">
                <a:latin typeface="Arial" panose="020B0604020202020204" pitchFamily="34" charset="0"/>
                <a:cs typeface="Arial" panose="020B0604020202020204" pitchFamily="34" charset="0"/>
              </a:rPr>
              <a:t>There is a gap on the detail of what is actually going to make this happen – </a:t>
            </a:r>
            <a:r>
              <a:rPr lang="en-GB" sz="1200" b="0" i="1" dirty="0">
                <a:latin typeface="Arial" panose="020B0604020202020204" pitchFamily="34" charset="0"/>
                <a:cs typeface="Arial" panose="020B0604020202020204" pitchFamily="34" charset="0"/>
              </a:rPr>
              <a:t>risky measures points to local authorities to lead on this rather than commit to addressing it at the national level.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0" u="sng" dirty="0">
                <a:latin typeface="Arial" panose="020B0604020202020204" pitchFamily="34" charset="0"/>
                <a:cs typeface="Arial" panose="020B0604020202020204" pitchFamily="34" charset="0"/>
              </a:rPr>
              <a:t>Need for clear leadership </a:t>
            </a:r>
            <a:r>
              <a:rPr lang="en-GB" sz="1200" b="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sz="1200" b="0" i="1" dirty="0">
                <a:latin typeface="Arial" panose="020B0604020202020204" pitchFamily="34" charset="0"/>
                <a:cs typeface="Arial" panose="020B0604020202020204" pitchFamily="34" charset="0"/>
              </a:rPr>
              <a:t>greater consensus and sharing of political burden needed; cross party and between local and national levels.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0" dirty="0">
                <a:latin typeface="Arial" panose="020B0604020202020204" pitchFamily="34" charset="0"/>
                <a:cs typeface="Arial" panose="020B0604020202020204" pitchFamily="34" charset="0"/>
              </a:rPr>
              <a:t>Private sector has huge challenges to adapt </a:t>
            </a:r>
            <a:r>
              <a:rPr lang="en-GB" sz="1200" b="0" i="1" dirty="0">
                <a:latin typeface="Arial" panose="020B0604020202020204" pitchFamily="34" charset="0"/>
                <a:cs typeface="Arial" panose="020B0604020202020204" pitchFamily="34" charset="0"/>
              </a:rPr>
              <a:t>i.e. access to finance, new business models, new supply chains and maintenance processes.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171EC-FD48-4525-AA43-6A197AA5883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2043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NOTES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Need to build on the positive impact of increased active travel uptake and encourage people back onto public transport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HS2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HS2 Growth strategy details how we are unlocking a comprehensive public transport system that encourages sustainable travel.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Building new Railway stations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Two flagship stations being rebuilt for 2022 CWG - Perry Barr and University – ready for mid-2022.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New rail stations on the Wolverhampton-Walsall &amp; Camp Hill Line – 2023/24.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West Midlands Metro extensions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Birmingham Westside extension: Track testing and commissioning during Autumn 2021. Operational services running by December 2021.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Birmingham Eastside extension: Construction started in late spring 2021.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Wednesbury Brierley Hill extension: construction in progress, completion 2023/24.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New zero emission 3rd generation trams being delivered, to support an expanded network.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Sprint-Bus Rapid Transit: A34 and A45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Step change in mass transit network for West Midlands.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Delivering Phase 1 A45 &amp; A34 Sprint routes for CWG 2022 and planning to start Phase 2 after CWG.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Zero emission hydrogen fleet - adding new quality and extra capacity to the network - supported by a Regional Enhanced Partnership. 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BSIP &amp; Cross City Routes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Clean Air Zone technical studies highlighted the need for new cross city routes – new through routes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Improving speed, reliability and customer experience. Schemes will benefit almost 40 million passengers per year.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National Bus Strategy offers future opportunities to improve bus services – through a Bus Service Improvement Plan – working with all bus operators to decide what is best for the WM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West Midlands Cycle Hire Scheme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Delivered 1500 bikes over the summer 2021, with 10% e-bikes and investigating further funding to expand scheme.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171EC-FD48-4525-AA43-6A197AA5883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0441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NOTES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Throwing money at the problem might not solve the decarbonisation challenge.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time we have ever had to tell people not to travel.</a:t>
            </a:r>
          </a:p>
          <a:p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long term impact is a reduced patronage, which in turn leads to decreased revenue.</a:t>
            </a:r>
          </a:p>
          <a:p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Underinvestment in our public transport system can create a vicious cycle.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We’ll need to forge new partnerships to access both public and private investment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– especially to Decarbonise the transport system.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But with our significant history in transport we want to make sure we are at the forefront of any changes and gain the most for the economy and workforce.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171EC-FD48-4525-AA43-6A197AA5883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21785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NOTES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Thank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171EC-FD48-4525-AA43-6A197AA5883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7101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171EC-FD48-4525-AA43-6A197AA5883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8336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5211" y="1122363"/>
            <a:ext cx="8871045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3E115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5212" y="3602038"/>
            <a:ext cx="8871044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3" name="Picture 12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7CC0F840-0E2F-234A-A462-C9F4B03288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3246" y="293636"/>
            <a:ext cx="2380059" cy="618596"/>
          </a:xfrm>
          <a:prstGeom prst="rect">
            <a:avLst/>
          </a:prstGeom>
        </p:spPr>
      </p:pic>
      <p:pic>
        <p:nvPicPr>
          <p:cNvPr id="14" name="Picture 13" descr="A picture containing icon&#10;&#10;Description automatically generated">
            <a:extLst>
              <a:ext uri="{FF2B5EF4-FFF2-40B4-BE49-F238E27FC236}">
                <a16:creationId xmlns:a16="http://schemas.microsoft.com/office/drawing/2014/main" id="{FFEF7951-F153-744B-AE9A-1463E1F8EF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680" t="2103" r="-250" b="4311"/>
          <a:stretch/>
        </p:blipFill>
        <p:spPr>
          <a:xfrm>
            <a:off x="-1" y="-1"/>
            <a:ext cx="263131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812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bg>
      <p:bgPr>
        <a:solidFill>
          <a:srgbClr val="3E11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D9296904-93E7-B942-8073-20ED3D18A5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6E4EE3-B8DA-4529-A811-93362441A0E0}" type="datetimeFigureOut">
              <a:rPr lang="en-GB" smtClean="0"/>
              <a:pPr/>
              <a:t>24/11/2021</a:t>
            </a:fld>
            <a:endParaRPr lang="en-GB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CA87B620-F31D-654E-8BDB-D2AE11BB9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9FC7007-F2F4-494C-9AEA-1C1A39AAE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AE507F8-0004-4BD2-8478-2451CF4D47F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7" name="Picture 1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2DCED17C-0E3A-FD43-8C07-EC2BF79A20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022" y="293636"/>
            <a:ext cx="2380063" cy="618597"/>
          </a:xfrm>
          <a:prstGeom prst="rect">
            <a:avLst/>
          </a:prstGeom>
        </p:spPr>
      </p:pic>
      <p:pic>
        <p:nvPicPr>
          <p:cNvPr id="18" name="Picture 17" descr="Logo, icon&#10;&#10;Description automatically generated">
            <a:extLst>
              <a:ext uri="{FF2B5EF4-FFF2-40B4-BE49-F238E27FC236}">
                <a16:creationId xmlns:a16="http://schemas.microsoft.com/office/drawing/2014/main" id="{613CA212-B558-BB44-9E63-B54EA21431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723" b="26818"/>
          <a:stretch/>
        </p:blipFill>
        <p:spPr>
          <a:xfrm>
            <a:off x="10936069" y="1"/>
            <a:ext cx="12559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225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rgbClr val="5456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50FAAE16-BB97-DC4F-8C3A-5F25DFF8BF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6E4EE3-B8DA-4529-A811-93362441A0E0}" type="datetimeFigureOut">
              <a:rPr lang="en-GB" smtClean="0"/>
              <a:pPr/>
              <a:t>24/11/2021</a:t>
            </a:fld>
            <a:endParaRPr lang="en-GB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E898F020-C2E0-3F46-80E3-C93892D65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1445115-C4DE-2844-B1B2-87C9C5A9E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AE507F8-0004-4BD2-8478-2451CF4D47F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4" name="Picture 1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D175170E-CAF8-E842-ACD4-97A7281D49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084" y="294172"/>
            <a:ext cx="2378001" cy="618061"/>
          </a:xfrm>
          <a:prstGeom prst="rect">
            <a:avLst/>
          </a:prstGeom>
        </p:spPr>
      </p:pic>
      <p:pic>
        <p:nvPicPr>
          <p:cNvPr id="17" name="Picture 16" descr="Logo, icon&#10;&#10;Description automatically generated">
            <a:extLst>
              <a:ext uri="{FF2B5EF4-FFF2-40B4-BE49-F238E27FC236}">
                <a16:creationId xmlns:a16="http://schemas.microsoft.com/office/drawing/2014/main" id="{0E76B77B-EA31-F744-9862-909439FD51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723" b="26818"/>
          <a:stretch/>
        </p:blipFill>
        <p:spPr>
          <a:xfrm>
            <a:off x="10936069" y="1"/>
            <a:ext cx="12559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489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bg>
      <p:bgPr>
        <a:solidFill>
          <a:srgbClr val="5456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5980FFAA-0813-D349-A1DA-3900695D9B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6E4EE3-B8DA-4529-A811-93362441A0E0}" type="datetimeFigureOut">
              <a:rPr lang="en-GB" smtClean="0"/>
              <a:pPr/>
              <a:t>24/11/2021</a:t>
            </a:fld>
            <a:endParaRPr lang="en-GB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B2E71483-C1D8-6547-8436-3DCA39FBC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88D85F1-77F9-F14B-AA53-5F95B9C3E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AE507F8-0004-4BD2-8478-2451CF4D47F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7" name="Picture 1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74A5AC07-39A6-0443-A777-09D993263E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084" y="294172"/>
            <a:ext cx="2378001" cy="618061"/>
          </a:xfrm>
          <a:prstGeom prst="rect">
            <a:avLst/>
          </a:prstGeom>
        </p:spPr>
      </p:pic>
      <p:pic>
        <p:nvPicPr>
          <p:cNvPr id="18" name="Picture 17" descr="Logo, icon&#10;&#10;Description automatically generated">
            <a:extLst>
              <a:ext uri="{FF2B5EF4-FFF2-40B4-BE49-F238E27FC236}">
                <a16:creationId xmlns:a16="http://schemas.microsoft.com/office/drawing/2014/main" id="{66E98B00-4029-4D45-AC10-E45BA55CE7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723" b="26818"/>
          <a:stretch/>
        </p:blipFill>
        <p:spPr>
          <a:xfrm>
            <a:off x="10936069" y="1"/>
            <a:ext cx="12559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031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_Comparison">
    <p:bg>
      <p:bgPr>
        <a:solidFill>
          <a:srgbClr val="3E11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ED2696DF-72AB-1F4E-8102-779F470734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6E4EE3-B8DA-4529-A811-93362441A0E0}" type="datetimeFigureOut">
              <a:rPr lang="en-GB" smtClean="0"/>
              <a:pPr/>
              <a:t>24/11/2021</a:t>
            </a:fld>
            <a:endParaRPr lang="en-GB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18AEFA90-9705-8044-8CC9-80251BFF9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0348CB0-60AA-D442-B0B2-11D95C104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AE507F8-0004-4BD2-8478-2451CF4D47F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9" name="Picture 18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D900153A-B211-2A4E-98CC-8F4930504D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022" y="293636"/>
            <a:ext cx="2380063" cy="618597"/>
          </a:xfrm>
          <a:prstGeom prst="rect">
            <a:avLst/>
          </a:prstGeom>
        </p:spPr>
      </p:pic>
      <p:pic>
        <p:nvPicPr>
          <p:cNvPr id="20" name="Picture 19" descr="Logo, icon&#10;&#10;Description automatically generated">
            <a:extLst>
              <a:ext uri="{FF2B5EF4-FFF2-40B4-BE49-F238E27FC236}">
                <a16:creationId xmlns:a16="http://schemas.microsoft.com/office/drawing/2014/main" id="{6B8941F2-EC5F-9D47-8DAA-090ECB5A3F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723" b="26818"/>
          <a:stretch/>
        </p:blipFill>
        <p:spPr>
          <a:xfrm>
            <a:off x="10936069" y="1"/>
            <a:ext cx="12559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6627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ison">
    <p:bg>
      <p:bgPr>
        <a:solidFill>
          <a:srgbClr val="3E11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BCB4F08-6F13-6945-A24F-F3F8C94F8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828285D-83BB-5E45-A782-D21EF2A3E7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6E4EE3-B8DA-4529-A811-93362441A0E0}" type="datetimeFigureOut">
              <a:rPr lang="en-GB" smtClean="0"/>
              <a:pPr/>
              <a:t>24/11/2021</a:t>
            </a:fld>
            <a:endParaRPr lang="en-GB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EE42319-92E9-074E-94F5-8BAA34CCD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FB02552-F2A3-C94D-A7A5-29762B691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AE507F8-0004-4BD2-8478-2451CF4D47F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7" name="Picture 1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431BF91-D886-9C42-A98C-144A28ED4F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022" y="293636"/>
            <a:ext cx="2380063" cy="618597"/>
          </a:xfrm>
          <a:prstGeom prst="rect">
            <a:avLst/>
          </a:prstGeom>
        </p:spPr>
      </p:pic>
      <p:pic>
        <p:nvPicPr>
          <p:cNvPr id="18" name="Picture 17" descr="Logo, icon&#10;&#10;Description automatically generated">
            <a:extLst>
              <a:ext uri="{FF2B5EF4-FFF2-40B4-BE49-F238E27FC236}">
                <a16:creationId xmlns:a16="http://schemas.microsoft.com/office/drawing/2014/main" id="{6A5662E8-D6C3-EF46-A007-92873575A7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31" t="64485"/>
          <a:stretch/>
        </p:blipFill>
        <p:spPr>
          <a:xfrm>
            <a:off x="-1" y="0"/>
            <a:ext cx="1824811" cy="260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335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_Comparison">
    <p:bg>
      <p:bgPr>
        <a:solidFill>
          <a:srgbClr val="5456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A99239FE-DE2A-A348-B330-EAA33100A8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6E4EE3-B8DA-4529-A811-93362441A0E0}" type="datetimeFigureOut">
              <a:rPr lang="en-GB" smtClean="0"/>
              <a:pPr/>
              <a:t>24/11/2021</a:t>
            </a:fld>
            <a:endParaRPr lang="en-GB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3059DAF5-7E2F-1D43-BD7A-5AA4C84FF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0CEE831-A9C6-6346-9C0C-6599212D6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AE507F8-0004-4BD2-8478-2451CF4D47F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2" name="Picture 11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33DB7ADD-25A3-0D49-B3DF-055AFF7715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084" y="294172"/>
            <a:ext cx="2378001" cy="618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2030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mparison">
    <p:bg>
      <p:bgPr>
        <a:solidFill>
          <a:srgbClr val="5456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BCB4F08-6F13-6945-A24F-F3F8C94F8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456460C-6840-9A42-8EFD-1069D26ABF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6E4EE3-B8DA-4529-A811-93362441A0E0}" type="datetimeFigureOut">
              <a:rPr lang="en-GB" smtClean="0"/>
              <a:pPr/>
              <a:t>24/11/2021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5566E71-5C92-114E-9144-C05CA923A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A007177-E40D-3D48-ABD9-80070A2D1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AE507F8-0004-4BD2-8478-2451CF4D47F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308FCDC4-93B9-6E43-84D0-13B1999AC8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084" y="294172"/>
            <a:ext cx="2378001" cy="618061"/>
          </a:xfrm>
          <a:prstGeom prst="rect">
            <a:avLst/>
          </a:prstGeom>
        </p:spPr>
      </p:pic>
      <p:pic>
        <p:nvPicPr>
          <p:cNvPr id="15" name="Picture 14" descr="Logo, icon&#10;&#10;Description automatically generated">
            <a:extLst>
              <a:ext uri="{FF2B5EF4-FFF2-40B4-BE49-F238E27FC236}">
                <a16:creationId xmlns:a16="http://schemas.microsoft.com/office/drawing/2014/main" id="{99ECE59A-6B95-494A-948F-3087037FE5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31" t="64485"/>
          <a:stretch/>
        </p:blipFill>
        <p:spPr>
          <a:xfrm>
            <a:off x="-1" y="0"/>
            <a:ext cx="1824811" cy="260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785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mparison">
    <p:bg>
      <p:bgPr>
        <a:solidFill>
          <a:srgbClr val="5456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8A0389EB-9AB7-7942-A85E-DCFA0148F2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6E4EE3-B8DA-4529-A811-93362441A0E0}" type="datetimeFigureOut">
              <a:rPr lang="en-GB" smtClean="0"/>
              <a:pPr/>
              <a:t>24/11/2021</a:t>
            </a:fld>
            <a:endParaRPr lang="en-GB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87CA9738-FCF3-7643-952A-EC8230280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ABAF3EA-9CBF-4B4F-AAD9-56BD8C090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54329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AE507F8-0004-4BD2-8478-2451CF4D47F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6" name="Picture 15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F0632416-8A38-124A-ADA9-5CD1B399DE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084" y="294172"/>
            <a:ext cx="2378001" cy="618061"/>
          </a:xfrm>
          <a:prstGeom prst="rect">
            <a:avLst/>
          </a:prstGeom>
        </p:spPr>
      </p:pic>
      <p:pic>
        <p:nvPicPr>
          <p:cNvPr id="17" name="Picture 16" descr="Logo, icon&#10;&#10;Description automatically generated">
            <a:extLst>
              <a:ext uri="{FF2B5EF4-FFF2-40B4-BE49-F238E27FC236}">
                <a16:creationId xmlns:a16="http://schemas.microsoft.com/office/drawing/2014/main" id="{FCCB57A0-045D-894D-8473-558241996B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723" b="26818"/>
          <a:stretch/>
        </p:blipFill>
        <p:spPr>
          <a:xfrm>
            <a:off x="10936069" y="1"/>
            <a:ext cx="12559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8168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mparison">
    <p:bg>
      <p:bgPr>
        <a:solidFill>
          <a:srgbClr val="3E11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CFF2B545-0DB5-554C-9B76-735DF41294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6E4EE3-B8DA-4529-A811-93362441A0E0}" type="datetimeFigureOut">
              <a:rPr lang="en-GB" smtClean="0"/>
              <a:pPr/>
              <a:t>24/11/2021</a:t>
            </a:fld>
            <a:endParaRPr lang="en-GB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1E5A66FE-66B0-A142-B383-CEFCFB786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4CA51B6-36EC-D340-A186-671BAF6A9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AE507F8-0004-4BD2-8478-2451CF4D47F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8" name="Picture 17" descr="Logo, icon&#10;&#10;Description automatically generated">
            <a:extLst>
              <a:ext uri="{FF2B5EF4-FFF2-40B4-BE49-F238E27FC236}">
                <a16:creationId xmlns:a16="http://schemas.microsoft.com/office/drawing/2014/main" id="{0C623B62-8FD9-9B4B-B2B4-2D7BC94182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723" b="26818"/>
          <a:stretch/>
        </p:blipFill>
        <p:spPr>
          <a:xfrm>
            <a:off x="10936069" y="1"/>
            <a:ext cx="1255932" cy="6858000"/>
          </a:xfrm>
          <a:prstGeom prst="rect">
            <a:avLst/>
          </a:prstGeom>
        </p:spPr>
      </p:pic>
      <p:pic>
        <p:nvPicPr>
          <p:cNvPr id="19" name="Picture 18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5A3D5EC6-D4B1-C440-AEF2-7CB2D20447A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022" y="293636"/>
            <a:ext cx="2380063" cy="618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3220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FF8F6B7-1AE9-EA41-A92D-5BC569DDE6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FC6E4EE3-B8DA-4529-A811-93362441A0E0}" type="datetimeFigureOut">
              <a:rPr lang="en-GB" smtClean="0"/>
              <a:t>24/11/2021</a:t>
            </a:fld>
            <a:endParaRPr lang="en-GB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FE31C7F-3CDE-CF4F-8D56-25EE43D9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723E173-42BC-0A49-843F-22C217E1B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AE507F8-0004-4BD2-8478-2451CF4D47F4}" type="slidenum">
              <a:rPr lang="en-GB" smtClean="0"/>
              <a:t>‹#›</a:t>
            </a:fld>
            <a:endParaRPr lang="en-GB"/>
          </a:p>
        </p:txBody>
      </p:sp>
      <p:pic>
        <p:nvPicPr>
          <p:cNvPr id="15" name="Picture 14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79793D58-4DFF-1B42-9510-02B610DF0C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3246" y="293636"/>
            <a:ext cx="2380059" cy="618596"/>
          </a:xfrm>
          <a:prstGeom prst="rect">
            <a:avLst/>
          </a:prstGeom>
        </p:spPr>
      </p:pic>
      <p:pic>
        <p:nvPicPr>
          <p:cNvPr id="16" name="Picture 15" descr="A picture containing icon&#10;&#10;Description automatically generated">
            <a:extLst>
              <a:ext uri="{FF2B5EF4-FFF2-40B4-BE49-F238E27FC236}">
                <a16:creationId xmlns:a16="http://schemas.microsoft.com/office/drawing/2014/main" id="{C16A5C0F-0DA0-B04A-9516-406DB6BCAE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6855" b="26989"/>
          <a:stretch/>
        </p:blipFill>
        <p:spPr>
          <a:xfrm>
            <a:off x="10945559" y="1"/>
            <a:ext cx="12464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654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rgbClr val="3E11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5211" y="1122363"/>
            <a:ext cx="8871045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5212" y="3602038"/>
            <a:ext cx="8871044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6" name="Picture 15" descr="Logo, icon&#10;&#10;Description automatically generated">
            <a:extLst>
              <a:ext uri="{FF2B5EF4-FFF2-40B4-BE49-F238E27FC236}">
                <a16:creationId xmlns:a16="http://schemas.microsoft.com/office/drawing/2014/main" id="{ED096939-45F2-B94B-8A33-76E8A14C73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82" t="2103" b="4311"/>
          <a:stretch/>
        </p:blipFill>
        <p:spPr>
          <a:xfrm>
            <a:off x="0" y="0"/>
            <a:ext cx="2612490" cy="6858000"/>
          </a:xfrm>
          <a:prstGeom prst="rect">
            <a:avLst/>
          </a:prstGeom>
        </p:spPr>
      </p:pic>
      <p:pic>
        <p:nvPicPr>
          <p:cNvPr id="17" name="Picture 1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BE8C90C-B7EE-8047-8223-33E87B3E05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022" y="293636"/>
            <a:ext cx="2380063" cy="618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0504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A34EECBD-3E15-7B49-B788-9769F6AB61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FC6E4EE3-B8DA-4529-A811-93362441A0E0}" type="datetimeFigureOut">
              <a:rPr lang="en-GB" smtClean="0"/>
              <a:t>24/11/2021</a:t>
            </a:fld>
            <a:endParaRPr lang="en-GB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0796E40-15FD-794B-9EE0-4E1224230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8F855D6-5F42-4843-BF7A-E3193C5F8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AE507F8-0004-4BD2-8478-2451CF4D47F4}" type="slidenum">
              <a:rPr lang="en-GB" smtClean="0"/>
              <a:t>‹#›</a:t>
            </a:fld>
            <a:endParaRPr lang="en-GB"/>
          </a:p>
        </p:txBody>
      </p:sp>
      <p:pic>
        <p:nvPicPr>
          <p:cNvPr id="15" name="Picture 14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2D93DF3D-4773-A445-8F93-43E14F7725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3246" y="293636"/>
            <a:ext cx="2380059" cy="618596"/>
          </a:xfrm>
          <a:prstGeom prst="rect">
            <a:avLst/>
          </a:prstGeom>
        </p:spPr>
      </p:pic>
      <p:pic>
        <p:nvPicPr>
          <p:cNvPr id="16" name="Picture 15" descr="A picture containing icon&#10;&#10;Description automatically generated">
            <a:extLst>
              <a:ext uri="{FF2B5EF4-FFF2-40B4-BE49-F238E27FC236}">
                <a16:creationId xmlns:a16="http://schemas.microsoft.com/office/drawing/2014/main" id="{791E3956-23E6-784F-A9F0-F2D1432A38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6855" b="26989"/>
          <a:stretch/>
        </p:blipFill>
        <p:spPr>
          <a:xfrm>
            <a:off x="10945559" y="1"/>
            <a:ext cx="12464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742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mparison">
    <p:bg>
      <p:bgPr>
        <a:solidFill>
          <a:srgbClr val="3E11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3D45076-01E5-D243-95A5-2C00A89ACF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6E4EE3-B8DA-4529-A811-93362441A0E0}" type="datetimeFigureOut">
              <a:rPr lang="en-GB" smtClean="0"/>
              <a:pPr/>
              <a:t>24/11/2021</a:t>
            </a:fld>
            <a:endParaRPr lang="en-GB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FB977B1E-3A8A-114B-8C8A-54D4F86A6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CBC811D-BA08-934C-BD28-53BCDA118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AE507F8-0004-4BD2-8478-2451CF4D47F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2E6B94C7-D782-9049-8023-3A6D38408C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022" y="293636"/>
            <a:ext cx="2380063" cy="618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826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mparison">
    <p:bg>
      <p:bgPr>
        <a:solidFill>
          <a:srgbClr val="3E11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369DB5-DA94-A347-91CB-488740F4F1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6E4EE3-B8DA-4529-A811-93362441A0E0}" type="datetimeFigureOut">
              <a:rPr lang="en-GB" smtClean="0"/>
              <a:pPr/>
              <a:t>24/11/2021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19D7DB-C885-C942-9486-3738C80AB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913FE6-9D60-5242-AC67-B5EAF80F1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AE507F8-0004-4BD2-8478-2451CF4D47F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1" name="Picture 10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64198507-3C72-9347-BE20-5B3D696962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022" y="293636"/>
            <a:ext cx="2380063" cy="618597"/>
          </a:xfrm>
          <a:prstGeom prst="rect">
            <a:avLst/>
          </a:prstGeom>
        </p:spPr>
      </p:pic>
      <p:pic>
        <p:nvPicPr>
          <p:cNvPr id="12" name="Picture 11" descr="Logo, icon&#10;&#10;Description automatically generated">
            <a:extLst>
              <a:ext uri="{FF2B5EF4-FFF2-40B4-BE49-F238E27FC236}">
                <a16:creationId xmlns:a16="http://schemas.microsoft.com/office/drawing/2014/main" id="{AE53E5C3-491B-3B4B-9306-B202DC91FB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723" b="26818"/>
          <a:stretch/>
        </p:blipFill>
        <p:spPr>
          <a:xfrm>
            <a:off x="10936069" y="1"/>
            <a:ext cx="12559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5362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mparison">
    <p:bg>
      <p:bgPr>
        <a:solidFill>
          <a:srgbClr val="5456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25F2A54-D8CD-D54C-AF15-60D8ED0F7E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6E4EE3-B8DA-4529-A811-93362441A0E0}" type="datetimeFigureOut">
              <a:rPr lang="en-GB" smtClean="0"/>
              <a:pPr/>
              <a:t>24/11/2021</a:t>
            </a:fld>
            <a:endParaRPr lang="en-GB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CAC8245-7763-1A4F-B737-E6C1AAB4D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751D774-5D8C-4447-B1FD-3B3AE686C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AE507F8-0004-4BD2-8478-2451CF4D47F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5FCE5A14-4480-C04F-A01D-3C25BB98DE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084" y="294172"/>
            <a:ext cx="2378001" cy="618061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05200C8-B4DA-0B4B-A6F8-483748BB41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723" b="26818"/>
          <a:stretch/>
        </p:blipFill>
        <p:spPr>
          <a:xfrm>
            <a:off x="10936069" y="1"/>
            <a:ext cx="12559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1501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mparison">
    <p:bg>
      <p:bgPr>
        <a:solidFill>
          <a:srgbClr val="5456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5EF5F0-7190-A945-8E7F-93FACEF950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6E4EE3-B8DA-4529-A811-93362441A0E0}" type="datetimeFigureOut">
              <a:rPr lang="en-GB" smtClean="0"/>
              <a:pPr/>
              <a:t>24/11/2021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F70F3F-25C3-414A-BBE3-DE91E8AEE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EEA6B-4A01-4F4C-BE75-95171EDD1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54329" y="6361137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AE507F8-0004-4BD2-8478-2451CF4D47F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2" name="Picture 11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34753921-AF8F-9347-999F-F1A4099D22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084" y="294172"/>
            <a:ext cx="2378001" cy="618061"/>
          </a:xfrm>
          <a:prstGeom prst="rect">
            <a:avLst/>
          </a:prstGeom>
        </p:spPr>
      </p:pic>
      <p:pic>
        <p:nvPicPr>
          <p:cNvPr id="13" name="Picture 12" descr="Logo, icon&#10;&#10;Description automatically generated">
            <a:extLst>
              <a:ext uri="{FF2B5EF4-FFF2-40B4-BE49-F238E27FC236}">
                <a16:creationId xmlns:a16="http://schemas.microsoft.com/office/drawing/2014/main" id="{896DD2AA-E6B6-6E47-BAE4-5C63441D01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723" b="26818"/>
          <a:stretch/>
        </p:blipFill>
        <p:spPr>
          <a:xfrm>
            <a:off x="10936069" y="1"/>
            <a:ext cx="12559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5121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507F8-0004-4BD2-8478-2451CF4D47F4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BE0505A-C4B2-7B42-9029-892E5475CF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23FE4109-2B69-8548-9396-E732D43422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607" r="43787" b="13382"/>
          <a:stretch/>
        </p:blipFill>
        <p:spPr>
          <a:xfrm>
            <a:off x="6861884" y="0"/>
            <a:ext cx="53301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788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bg>
      <p:bgPr>
        <a:solidFill>
          <a:srgbClr val="3E11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AE507F8-0004-4BD2-8478-2451CF4D47F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AF3F440-1199-DA40-B2C3-230662E0D1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3" name="Picture 12" descr="Logo, icon&#10;&#10;Description automatically generated">
            <a:extLst>
              <a:ext uri="{FF2B5EF4-FFF2-40B4-BE49-F238E27FC236}">
                <a16:creationId xmlns:a16="http://schemas.microsoft.com/office/drawing/2014/main" id="{D9DFFBB3-375A-B540-AAF5-A2E2C364D2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09" r="43058" b="13409"/>
          <a:stretch/>
        </p:blipFill>
        <p:spPr>
          <a:xfrm>
            <a:off x="6805615" y="0"/>
            <a:ext cx="53863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5725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bg>
      <p:bgPr>
        <a:solidFill>
          <a:srgbClr val="5456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solidFill>
            <a:srgbClr val="54565B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AE507F8-0004-4BD2-8478-2451CF4D47F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8E3D156-F48F-1949-9115-68C726BC08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0" name="Picture 9" descr="Logo, icon&#10;&#10;Description automatically generated">
            <a:extLst>
              <a:ext uri="{FF2B5EF4-FFF2-40B4-BE49-F238E27FC236}">
                <a16:creationId xmlns:a16="http://schemas.microsoft.com/office/drawing/2014/main" id="{DCC71248-6867-0F4E-B219-805FB6DA25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09" r="43058" b="13409"/>
          <a:stretch/>
        </p:blipFill>
        <p:spPr>
          <a:xfrm>
            <a:off x="6805615" y="0"/>
            <a:ext cx="53863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3757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F3182B6D-EBFB-E34D-84B9-511FFCD489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2146" y="2586291"/>
            <a:ext cx="6484664" cy="168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7187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bg>
      <p:bgPr>
        <a:solidFill>
          <a:srgbClr val="3E11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F487D0D-16F3-E74B-893A-010F79BC8C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146" y="2586291"/>
            <a:ext cx="6484668" cy="168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738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solidFill>
          <a:srgbClr val="5456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5211" y="1122363"/>
            <a:ext cx="8871045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5212" y="3602038"/>
            <a:ext cx="8871044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5692694E-7344-B047-BA8F-CEA01C46D9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680" t="2102" r="-250" b="4313"/>
          <a:stretch/>
        </p:blipFill>
        <p:spPr>
          <a:xfrm>
            <a:off x="1" y="0"/>
            <a:ext cx="2631310" cy="6858000"/>
          </a:xfrm>
          <a:prstGeom prst="rect">
            <a:avLst/>
          </a:prstGeom>
        </p:spPr>
      </p:pic>
      <p:pic>
        <p:nvPicPr>
          <p:cNvPr id="16" name="Picture 15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F3CAA37-622D-1D48-B3F9-4A8862FBBE4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084" y="294172"/>
            <a:ext cx="2378001" cy="618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8729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bg>
      <p:bgPr>
        <a:solidFill>
          <a:srgbClr val="5456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D646D93F-FA01-E348-A3B7-82E2054924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144" y="2586291"/>
            <a:ext cx="6467710" cy="168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169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3E115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E4EE3-B8DA-4529-A811-93362441A0E0}" type="datetimeFigureOut">
              <a:rPr lang="en-GB" smtClean="0"/>
              <a:t>24/11/2021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507F8-0004-4BD2-8478-2451CF4D47F4}" type="slidenum">
              <a:rPr lang="en-GB" smtClean="0"/>
              <a:t>‹#›</a:t>
            </a:fld>
            <a:endParaRPr lang="en-GB"/>
          </a:p>
        </p:txBody>
      </p: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D699FA9B-59EE-B849-9F36-E02B13B12E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816" t="50000" r="-251"/>
          <a:stretch/>
        </p:blipFill>
        <p:spPr>
          <a:xfrm>
            <a:off x="0" y="0"/>
            <a:ext cx="1807560" cy="3664069"/>
          </a:xfrm>
          <a:prstGeom prst="rect">
            <a:avLst/>
          </a:prstGeom>
        </p:spPr>
      </p:pic>
      <p:pic>
        <p:nvPicPr>
          <p:cNvPr id="16" name="Picture 15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851BAFDF-5F7D-6240-96A1-4F12DA0B0AD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3246" y="293636"/>
            <a:ext cx="2380059" cy="61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606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solidFill>
          <a:srgbClr val="3E11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6E4EE3-B8DA-4529-A811-93362441A0E0}" type="datetimeFigureOut">
              <a:rPr lang="en-GB" smtClean="0"/>
              <a:pPr/>
              <a:t>24/11/2021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AE507F8-0004-4BD2-8478-2451CF4D47F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7BDB0C9D-7DAE-6D49-B118-30F87419E4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31" t="49632"/>
          <a:stretch/>
        </p:blipFill>
        <p:spPr>
          <a:xfrm>
            <a:off x="-1" y="-1"/>
            <a:ext cx="1824811" cy="3691057"/>
          </a:xfrm>
          <a:prstGeom prst="rect">
            <a:avLst/>
          </a:prstGeom>
        </p:spPr>
      </p:pic>
      <p:pic>
        <p:nvPicPr>
          <p:cNvPr id="15" name="Picture 1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5DB688A-8746-C342-8FD6-BD6C8196EF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022" y="293636"/>
            <a:ext cx="2380063" cy="618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906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Pr>
        <a:solidFill>
          <a:srgbClr val="5456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C79C233B-D5E6-E846-A467-B80D7556E8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6E4EE3-B8DA-4529-A811-93362441A0E0}" type="datetimeFigureOut">
              <a:rPr lang="en-GB" smtClean="0"/>
              <a:pPr/>
              <a:t>24/11/2021</a:t>
            </a:fld>
            <a:endParaRPr lang="en-GB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F431C52-E530-7544-9247-83551A28E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3F70D40-109D-454F-A72E-028C850BE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AE507F8-0004-4BD2-8478-2451CF4D47F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7" name="Picture 16" descr="A picture containing icon&#10;&#10;Description automatically generated">
            <a:extLst>
              <a:ext uri="{FF2B5EF4-FFF2-40B4-BE49-F238E27FC236}">
                <a16:creationId xmlns:a16="http://schemas.microsoft.com/office/drawing/2014/main" id="{1420E785-741C-3546-A4E9-9073876FA6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816" t="50000" r="-251"/>
          <a:stretch/>
        </p:blipFill>
        <p:spPr>
          <a:xfrm>
            <a:off x="0" y="0"/>
            <a:ext cx="1807560" cy="3664069"/>
          </a:xfrm>
          <a:prstGeom prst="rect">
            <a:avLst/>
          </a:prstGeom>
        </p:spPr>
      </p:pic>
      <p:pic>
        <p:nvPicPr>
          <p:cNvPr id="18" name="Picture 17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05F483C-73E9-0B40-A717-E7BE69279B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084" y="294172"/>
            <a:ext cx="2378001" cy="618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379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E115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E4EE3-B8DA-4529-A811-93362441A0E0}" type="datetimeFigureOut">
              <a:rPr lang="en-GB" smtClean="0"/>
              <a:t>24/11/2021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507F8-0004-4BD2-8478-2451CF4D47F4}" type="slidenum">
              <a:rPr lang="en-GB" smtClean="0"/>
              <a:t>‹#›</a:t>
            </a:fld>
            <a:endParaRPr lang="en-GB"/>
          </a:p>
        </p:txBody>
      </p: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2B8F713A-0A54-574B-AFF0-11ACA85204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6855" b="26989"/>
          <a:stretch/>
        </p:blipFill>
        <p:spPr>
          <a:xfrm>
            <a:off x="10945559" y="1"/>
            <a:ext cx="1246441" cy="6857999"/>
          </a:xfrm>
          <a:prstGeom prst="rect">
            <a:avLst/>
          </a:prstGeom>
        </p:spPr>
      </p:pic>
      <p:pic>
        <p:nvPicPr>
          <p:cNvPr id="16" name="Picture 15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8926AD30-DD2A-C145-A1AD-23768EFEB7E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3246" y="293636"/>
            <a:ext cx="2380059" cy="61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655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E115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9794912C-812A-F44E-A283-72213C0D1B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FC6E4EE3-B8DA-4529-A811-93362441A0E0}" type="datetimeFigureOut">
              <a:rPr lang="en-GB" smtClean="0"/>
              <a:t>24/11/2021</a:t>
            </a:fld>
            <a:endParaRPr lang="en-GB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4F96740-85D9-E941-99E1-3DDAD36C5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8D415D3-5CF8-7A47-B898-6511A74A5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AE507F8-0004-4BD2-8478-2451CF4D47F4}" type="slidenum">
              <a:rPr lang="en-GB" smtClean="0"/>
              <a:t>‹#›</a:t>
            </a:fld>
            <a:endParaRPr lang="en-GB"/>
          </a:p>
        </p:txBody>
      </p:sp>
      <p:pic>
        <p:nvPicPr>
          <p:cNvPr id="15" name="Picture 14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EFB473DB-A24D-0644-98B0-EB423B27F5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3246" y="293636"/>
            <a:ext cx="2380059" cy="618596"/>
          </a:xfrm>
          <a:prstGeom prst="rect">
            <a:avLst/>
          </a:prstGeom>
        </p:spPr>
      </p:pic>
      <p:pic>
        <p:nvPicPr>
          <p:cNvPr id="16" name="Picture 15" descr="A picture containing icon&#10;&#10;Description automatically generated">
            <a:extLst>
              <a:ext uri="{FF2B5EF4-FFF2-40B4-BE49-F238E27FC236}">
                <a16:creationId xmlns:a16="http://schemas.microsoft.com/office/drawing/2014/main" id="{CC8F4F1D-F72A-8549-90A6-B046967093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6855" b="26989"/>
          <a:stretch/>
        </p:blipFill>
        <p:spPr>
          <a:xfrm>
            <a:off x="10945559" y="1"/>
            <a:ext cx="12464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166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rgbClr val="3E11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24D67C33-2C2D-6A48-BF86-D60FD28F03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6E4EE3-B8DA-4529-A811-93362441A0E0}" type="datetimeFigureOut">
              <a:rPr lang="en-GB" smtClean="0"/>
              <a:pPr/>
              <a:t>24/11/2021</a:t>
            </a:fld>
            <a:endParaRPr lang="en-GB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D2E29EA-73D0-7240-9D1F-EF25098E8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9517422-39B3-BC4C-9BCB-3F43FDB45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AE507F8-0004-4BD2-8478-2451CF4D47F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6" name="Picture 15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9F90EBD3-3FC8-DD49-BA51-A1BD98A504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022" y="293636"/>
            <a:ext cx="2380063" cy="618597"/>
          </a:xfrm>
          <a:prstGeom prst="rect">
            <a:avLst/>
          </a:prstGeom>
        </p:spPr>
      </p:pic>
      <p:pic>
        <p:nvPicPr>
          <p:cNvPr id="17" name="Picture 16" descr="Logo, icon&#10;&#10;Description automatically generated">
            <a:extLst>
              <a:ext uri="{FF2B5EF4-FFF2-40B4-BE49-F238E27FC236}">
                <a16:creationId xmlns:a16="http://schemas.microsoft.com/office/drawing/2014/main" id="{A8796238-3BE9-E041-877C-3C82DF78E3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723" b="26818"/>
          <a:stretch/>
        </p:blipFill>
        <p:spPr>
          <a:xfrm>
            <a:off x="10936069" y="1"/>
            <a:ext cx="12559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884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E4EE3-B8DA-4529-A811-93362441A0E0}" type="datetimeFigureOut">
              <a:rPr lang="en-GB" smtClean="0"/>
              <a:t>24/11/2021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507F8-0004-4BD2-8478-2451CF4D47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18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75" r:id="rId3"/>
    <p:sldLayoutId id="2147483651" r:id="rId4"/>
    <p:sldLayoutId id="2147483658" r:id="rId5"/>
    <p:sldLayoutId id="2147483676" r:id="rId6"/>
    <p:sldLayoutId id="2147483650" r:id="rId7"/>
    <p:sldLayoutId id="2147483652" r:id="rId8"/>
    <p:sldLayoutId id="2147483680" r:id="rId9"/>
    <p:sldLayoutId id="2147483681" r:id="rId10"/>
    <p:sldLayoutId id="2147483682" r:id="rId11"/>
    <p:sldLayoutId id="2147483683" r:id="rId12"/>
    <p:sldLayoutId id="2147483686" r:id="rId13"/>
    <p:sldLayoutId id="2147483687" r:id="rId14"/>
    <p:sldLayoutId id="2147483688" r:id="rId15"/>
    <p:sldLayoutId id="2147483689" r:id="rId16"/>
    <p:sldLayoutId id="2147483695" r:id="rId17"/>
    <p:sldLayoutId id="2147483696" r:id="rId18"/>
    <p:sldLayoutId id="2147483654" r:id="rId19"/>
    <p:sldLayoutId id="2147483655" r:id="rId20"/>
    <p:sldLayoutId id="2147483690" r:id="rId21"/>
    <p:sldLayoutId id="2147483691" r:id="rId22"/>
    <p:sldLayoutId id="2147483692" r:id="rId23"/>
    <p:sldLayoutId id="2147483693" r:id="rId24"/>
    <p:sldLayoutId id="2147483684" r:id="rId25"/>
    <p:sldLayoutId id="2147483698" r:id="rId26"/>
    <p:sldLayoutId id="2147483699" r:id="rId27"/>
    <p:sldLayoutId id="2147483656" r:id="rId28"/>
    <p:sldLayoutId id="2147483700" r:id="rId29"/>
    <p:sldLayoutId id="2147483701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3E115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emf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EC0AA-2043-45EF-8FBA-8E9F3DC409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18063" y="1595893"/>
            <a:ext cx="8871045" cy="2387600"/>
          </a:xfrm>
        </p:spPr>
        <p:txBody>
          <a:bodyPr anchor="ctr"/>
          <a:lstStyle/>
          <a:p>
            <a:r>
              <a:rPr lang="en-GB"/>
              <a:t>Smart Transport Conference: Funding requirements for a viable local transport plan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4AA978-7743-413F-805E-BF07426B3C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18064" y="4075568"/>
            <a:ext cx="8871044" cy="1655762"/>
          </a:xfrm>
        </p:spPr>
        <p:txBody>
          <a:bodyPr anchor="ctr"/>
          <a:lstStyle/>
          <a:p>
            <a:r>
              <a:rPr lang="en-GB" dirty="0"/>
              <a:t>Anne Shaw</a:t>
            </a:r>
          </a:p>
          <a:p>
            <a:r>
              <a:rPr lang="en-GB" dirty="0"/>
              <a:t>Managing Director, Transport for West Midlands</a:t>
            </a:r>
          </a:p>
        </p:txBody>
      </p:sp>
    </p:spTree>
    <p:extLst>
      <p:ext uri="{BB962C8B-B14F-4D97-AF65-F5344CB8AC3E}">
        <p14:creationId xmlns:p14="http://schemas.microsoft.com/office/powerpoint/2010/main" val="3204958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95686EA-EC83-4488-B2A2-B21DBBF8E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Transport for West Midlands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3BAFBF3-2F51-4756-9632-F18B09FD676C}"/>
              </a:ext>
            </a:extLst>
          </p:cNvPr>
          <p:cNvGrpSpPr/>
          <p:nvPr/>
        </p:nvGrpSpPr>
        <p:grpSpPr>
          <a:xfrm>
            <a:off x="571500" y="1632857"/>
            <a:ext cx="4785691" cy="4593093"/>
            <a:chOff x="587829" y="1583871"/>
            <a:chExt cx="4785691" cy="459309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DD6EFE9-93EF-467A-959D-7077776FED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8200" y="1825625"/>
              <a:ext cx="4535320" cy="4351339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425FDAA-2361-4A06-A7BA-54B3A1CD1AF8}"/>
                </a:ext>
              </a:extLst>
            </p:cNvPr>
            <p:cNvSpPr/>
            <p:nvPr/>
          </p:nvSpPr>
          <p:spPr>
            <a:xfrm>
              <a:off x="587829" y="1583871"/>
              <a:ext cx="2245178" cy="5143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088B6FEE-07F8-4547-B188-BD4275126AC2}"/>
              </a:ext>
            </a:extLst>
          </p:cNvPr>
          <p:cNvSpPr txBox="1">
            <a:spLocks/>
          </p:cNvSpPr>
          <p:nvPr/>
        </p:nvSpPr>
        <p:spPr>
          <a:xfrm>
            <a:off x="5607562" y="2078718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200" b="1" i="1"/>
              <a:t>TfWM invests to improve the regional transport system, working towards an integrated transport system that is safe and secure</a:t>
            </a:r>
          </a:p>
        </p:txBody>
      </p:sp>
    </p:spTree>
    <p:extLst>
      <p:ext uri="{BB962C8B-B14F-4D97-AF65-F5344CB8AC3E}">
        <p14:creationId xmlns:p14="http://schemas.microsoft.com/office/powerpoint/2010/main" val="2063304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D8803-9EF3-4779-A2A8-0F77964FF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New policy agendas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091A924-2554-4BAE-8CBA-71CC7DB29C19}"/>
              </a:ext>
            </a:extLst>
          </p:cNvPr>
          <p:cNvGrpSpPr/>
          <p:nvPr/>
        </p:nvGrpSpPr>
        <p:grpSpPr>
          <a:xfrm>
            <a:off x="703329" y="1690680"/>
            <a:ext cx="5177971" cy="4621227"/>
            <a:chOff x="6349387" y="1718001"/>
            <a:chExt cx="5177971" cy="4621227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0B6D555E-C711-4E20-86FC-8182A139C612}"/>
                </a:ext>
              </a:extLst>
            </p:cNvPr>
            <p:cNvGrpSpPr/>
            <p:nvPr/>
          </p:nvGrpSpPr>
          <p:grpSpPr>
            <a:xfrm>
              <a:off x="6349387" y="1718001"/>
              <a:ext cx="5177971" cy="4621227"/>
              <a:chOff x="13116589" y="1736523"/>
              <a:chExt cx="5177971" cy="4621227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3574EE8C-AE3B-4EE7-A475-866643C9B8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116589" y="1736523"/>
                <a:ext cx="2753356" cy="1779928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4F41D0E7-D8F5-4E44-8CB2-6307E6C711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541204" y="2681128"/>
                <a:ext cx="2753356" cy="1779928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E5CC1FA2-E434-4290-AE0C-6A635E277D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116589" y="3633217"/>
                <a:ext cx="2753356" cy="1779928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4E6B8806-CD7C-4164-B927-C1A916BE3E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541204" y="4577822"/>
                <a:ext cx="2753356" cy="1779928"/>
              </a:xfrm>
              <a:prstGeom prst="rect">
                <a:avLst/>
              </a:prstGeom>
            </p:spPr>
          </p:pic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D32A0DE-ACC3-4697-96CC-606EA3733A29}"/>
                </a:ext>
              </a:extLst>
            </p:cNvPr>
            <p:cNvSpPr txBox="1"/>
            <p:nvPr/>
          </p:nvSpPr>
          <p:spPr>
            <a:xfrm>
              <a:off x="6806658" y="2062441"/>
              <a:ext cx="187528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Recharge the West Midlands</a:t>
              </a:r>
              <a:br>
                <a:rPr lang="en-GB"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pandemic recovery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4FC3BAC-583E-4DD0-910D-3B73445BBDFD}"/>
                </a:ext>
              </a:extLst>
            </p:cNvPr>
            <p:cNvSpPr txBox="1"/>
            <p:nvPr/>
          </p:nvSpPr>
          <p:spPr>
            <a:xfrm>
              <a:off x="8792236" y="2959889"/>
              <a:ext cx="273512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Inclusive</a:t>
              </a:r>
              <a:br>
                <a:rPr lang="en-GB" sz="16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16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Growth Framework</a:t>
              </a:r>
              <a:br>
                <a:rPr lang="en-GB"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sustainable and equitable advancement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0271A93-1C61-4952-AD77-01A817A46995}"/>
                </a:ext>
              </a:extLst>
            </p:cNvPr>
            <p:cNvSpPr txBox="1"/>
            <p:nvPr/>
          </p:nvSpPr>
          <p:spPr>
            <a:xfrm>
              <a:off x="6788424" y="4042994"/>
              <a:ext cx="18752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WM2041</a:t>
              </a:r>
              <a:br>
                <a:rPr lang="en-GB"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climate emergency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D78B4B0-03E8-4906-BFD9-83D71DED1DFA}"/>
                </a:ext>
              </a:extLst>
            </p:cNvPr>
            <p:cNvSpPr txBox="1"/>
            <p:nvPr/>
          </p:nvSpPr>
          <p:spPr>
            <a:xfrm>
              <a:off x="9213039" y="4849099"/>
              <a:ext cx="187528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Local Industrial Strategy</a:t>
              </a:r>
              <a:br>
                <a:rPr lang="en-GB"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sectoral development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A2CF91D5-D411-4225-A74B-BEAAF21CEE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5667" y="2035120"/>
            <a:ext cx="3755461" cy="368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354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AE93670-FE5F-40BA-8A1D-C7C35585839E}"/>
              </a:ext>
            </a:extLst>
          </p:cNvPr>
          <p:cNvSpPr txBox="1">
            <a:spLocks/>
          </p:cNvSpPr>
          <p:nvPr/>
        </p:nvSpPr>
        <p:spPr>
          <a:xfrm>
            <a:off x="5926337" y="5295001"/>
            <a:ext cx="4458634" cy="13255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1" i="0" u="sng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851DB47D-39B4-4794-8178-254D59656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87" y="-36731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/>
              <a:t>New Local Transport Plan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7C64E3-A85A-473A-B67B-4559E7EAC0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5987" y="2013276"/>
            <a:ext cx="2709924" cy="19562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D5E36C-3C79-43BF-B95F-8E10091646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5561" y="3698411"/>
            <a:ext cx="2750439" cy="19476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389C2F5-5D96-4915-8579-09742FD133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1090" y="1093625"/>
            <a:ext cx="2772697" cy="19339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63AC822-785C-4D00-B271-402505FC9E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267" y="4458983"/>
            <a:ext cx="2846994" cy="197678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1228A6D-527E-48C9-B4F3-453DF11B75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6665" y="1332938"/>
            <a:ext cx="4045824" cy="229679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F763AE0-3A17-4A03-8C9C-7EE220684EC2}"/>
              </a:ext>
            </a:extLst>
          </p:cNvPr>
          <p:cNvSpPr txBox="1"/>
          <p:nvPr/>
        </p:nvSpPr>
        <p:spPr>
          <a:xfrm>
            <a:off x="6279407" y="4401953"/>
            <a:ext cx="44158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Alongside building a modern, resilient transport infrastructure…</a:t>
            </a:r>
          </a:p>
          <a:p>
            <a:pPr algn="ctr"/>
            <a:endParaRPr lang="en-GB" sz="20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…we have to consider how we can effectively change behaviour, making the most of what we already have and enhancing our liveable areas.</a:t>
            </a:r>
          </a:p>
        </p:txBody>
      </p:sp>
    </p:spTree>
    <p:extLst>
      <p:ext uri="{BB962C8B-B14F-4D97-AF65-F5344CB8AC3E}">
        <p14:creationId xmlns:p14="http://schemas.microsoft.com/office/powerpoint/2010/main" val="120729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818CA-BB22-4CDA-8B7D-C4FBF0944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950" y="-86894"/>
            <a:ext cx="10515600" cy="1325563"/>
          </a:xfrm>
        </p:spPr>
        <p:txBody>
          <a:bodyPr/>
          <a:lstStyle/>
          <a:p>
            <a:r>
              <a:rPr lang="en-GB" dirty="0"/>
              <a:t>Decarbonising Transport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D73A61-4F43-45E9-9172-575F5BE92C96}"/>
              </a:ext>
            </a:extLst>
          </p:cNvPr>
          <p:cNvSpPr/>
          <p:nvPr/>
        </p:nvSpPr>
        <p:spPr>
          <a:xfrm>
            <a:off x="598504" y="1442113"/>
            <a:ext cx="39705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5456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shift to ULEVs is </a:t>
            </a:r>
            <a:r>
              <a:rPr lang="en-GB" sz="2000" b="1" dirty="0">
                <a:solidFill>
                  <a:srgbClr val="5456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critical but insufficient</a:t>
            </a:r>
            <a:r>
              <a:rPr lang="en-GB" sz="2000" dirty="0">
                <a:solidFill>
                  <a:srgbClr val="5456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We will need to </a:t>
            </a:r>
            <a:r>
              <a:rPr lang="en-GB" sz="2000" b="1" dirty="0">
                <a:solidFill>
                  <a:srgbClr val="5456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 the energy we use for transport</a:t>
            </a:r>
            <a:r>
              <a:rPr lang="en-GB" sz="2000" dirty="0">
                <a:solidFill>
                  <a:srgbClr val="5456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through other changes to how we travel.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D34CA4-AB23-4A61-8053-ADC24F2D5B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953" y="2961495"/>
            <a:ext cx="3464379" cy="34131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658A9E8-8C7D-462C-9A7C-83B22DBC439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840" t="42381" r="47165" b="12381"/>
          <a:stretch/>
        </p:blipFill>
        <p:spPr>
          <a:xfrm>
            <a:off x="7938196" y="1442113"/>
            <a:ext cx="2483466" cy="21794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1DD8FDD-E1ED-4AFD-B54E-D79191FA09F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5335" t="13620" r="28804" b="21190"/>
          <a:stretch/>
        </p:blipFill>
        <p:spPr>
          <a:xfrm>
            <a:off x="5507615" y="1474035"/>
            <a:ext cx="1492034" cy="2115639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6E6627B-BF96-4C3A-9839-2E8A6218DED7}"/>
              </a:ext>
            </a:extLst>
          </p:cNvPr>
          <p:cNvCxnSpPr/>
          <p:nvPr/>
        </p:nvCxnSpPr>
        <p:spPr>
          <a:xfrm flipV="1">
            <a:off x="7143540" y="1442113"/>
            <a:ext cx="699406" cy="815608"/>
          </a:xfrm>
          <a:prstGeom prst="line">
            <a:avLst/>
          </a:prstGeom>
          <a:ln>
            <a:solidFill>
              <a:srgbClr val="3E11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256A404-3B2E-4EF0-A1CC-C075EFBC246B}"/>
              </a:ext>
            </a:extLst>
          </p:cNvPr>
          <p:cNvCxnSpPr/>
          <p:nvPr/>
        </p:nvCxnSpPr>
        <p:spPr>
          <a:xfrm>
            <a:off x="7143540" y="2657911"/>
            <a:ext cx="674913" cy="931763"/>
          </a:xfrm>
          <a:prstGeom prst="line">
            <a:avLst/>
          </a:prstGeom>
          <a:ln>
            <a:solidFill>
              <a:srgbClr val="3E11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9F398188-6B4A-467F-99C6-17767CC607C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5260" t="13148" r="28683" b="20476"/>
          <a:stretch/>
        </p:blipFill>
        <p:spPr>
          <a:xfrm>
            <a:off x="4569068" y="4103130"/>
            <a:ext cx="1492034" cy="213792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4481487-E07A-40FA-8891-C0AA088E5B2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3303" t="42381" r="15156" b="12685"/>
          <a:stretch/>
        </p:blipFill>
        <p:spPr>
          <a:xfrm>
            <a:off x="6395838" y="4294484"/>
            <a:ext cx="4234240" cy="1739053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81D37CF-0CF4-4263-924F-F9C1DCDE68FE}"/>
              </a:ext>
            </a:extLst>
          </p:cNvPr>
          <p:cNvCxnSpPr>
            <a:cxnSpLocks/>
          </p:cNvCxnSpPr>
          <p:nvPr/>
        </p:nvCxnSpPr>
        <p:spPr>
          <a:xfrm flipV="1">
            <a:off x="6144473" y="4294484"/>
            <a:ext cx="251365" cy="748255"/>
          </a:xfrm>
          <a:prstGeom prst="line">
            <a:avLst/>
          </a:prstGeom>
          <a:ln>
            <a:solidFill>
              <a:srgbClr val="3E11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DEABED3-70FE-4F59-B2B4-959232A96AD3}"/>
              </a:ext>
            </a:extLst>
          </p:cNvPr>
          <p:cNvCxnSpPr>
            <a:cxnSpLocks/>
          </p:cNvCxnSpPr>
          <p:nvPr/>
        </p:nvCxnSpPr>
        <p:spPr>
          <a:xfrm>
            <a:off x="6144473" y="5442929"/>
            <a:ext cx="251365" cy="620125"/>
          </a:xfrm>
          <a:prstGeom prst="line">
            <a:avLst/>
          </a:prstGeom>
          <a:ln>
            <a:solidFill>
              <a:srgbClr val="3E11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6546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57AD083-B462-4403-AE1B-C7E6FC58D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763" y="304221"/>
            <a:ext cx="10515600" cy="1119188"/>
          </a:xfrm>
        </p:spPr>
        <p:txBody>
          <a:bodyPr/>
          <a:lstStyle/>
          <a:p>
            <a:r>
              <a:rPr lang="en-GB" dirty="0"/>
              <a:t>Investing in our transport system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518235D-1BFE-4C5F-8635-BF4D373BEE4E}"/>
              </a:ext>
            </a:extLst>
          </p:cNvPr>
          <p:cNvGrpSpPr/>
          <p:nvPr/>
        </p:nvGrpSpPr>
        <p:grpSpPr>
          <a:xfrm>
            <a:off x="562992" y="1633678"/>
            <a:ext cx="5027376" cy="4920101"/>
            <a:chOff x="736610" y="2156270"/>
            <a:chExt cx="5027376" cy="4920101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4EAD9876-9A70-45E4-810C-2B1C4E5A59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6610" y="2156270"/>
              <a:ext cx="5027376" cy="2545459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7416F77-01E7-4265-B4E5-6CFEECAFD3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65897" y="4530913"/>
              <a:ext cx="3568801" cy="2545458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4EDD05B2-BB97-4ADF-AED2-4E975E4DFC4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49026" y="1559916"/>
            <a:ext cx="1445032" cy="2137814"/>
          </a:xfrm>
          <a:prstGeom prst="rect">
            <a:avLst/>
          </a:prstGeom>
          <a:effectLst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99501D5-C6E1-4F3E-A0A9-EAF3AFF62C56}"/>
              </a:ext>
            </a:extLst>
          </p:cNvPr>
          <p:cNvSpPr txBox="1"/>
          <p:nvPr/>
        </p:nvSpPr>
        <p:spPr>
          <a:xfrm>
            <a:off x="8769044" y="2428768"/>
            <a:ext cx="1128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BSIP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1D6E2E1-02A7-458D-8207-990B1A73F847}"/>
              </a:ext>
            </a:extLst>
          </p:cNvPr>
          <p:cNvCxnSpPr/>
          <p:nvPr/>
        </p:nvCxnSpPr>
        <p:spPr>
          <a:xfrm>
            <a:off x="8174828" y="2620658"/>
            <a:ext cx="710293" cy="0"/>
          </a:xfrm>
          <a:prstGeom prst="straightConnector1">
            <a:avLst/>
          </a:prstGeom>
          <a:ln>
            <a:solidFill>
              <a:srgbClr val="3E115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90E08B37-59A5-4702-9B11-FA707D8634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4914" y="4385981"/>
            <a:ext cx="2743400" cy="1937096"/>
          </a:xfrm>
          <a:prstGeom prst="rect">
            <a:avLst/>
          </a:prstGeom>
        </p:spPr>
      </p:pic>
      <p:pic>
        <p:nvPicPr>
          <p:cNvPr id="1026" name="Picture 2" descr="Budget 2021 predictions: What to expect in Rishi Sunak&amp;#39;s announcement, from  council tax to Universal Credit">
            <a:extLst>
              <a:ext uri="{FF2B5EF4-FFF2-40B4-BE49-F238E27FC236}">
                <a16:creationId xmlns:a16="http://schemas.microsoft.com/office/drawing/2014/main" id="{85E5A4BD-3047-48EB-A2DB-99F72D10A2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8" r="22634"/>
          <a:stretch/>
        </p:blipFill>
        <p:spPr bwMode="auto">
          <a:xfrm>
            <a:off x="8285046" y="4385981"/>
            <a:ext cx="2075460" cy="1937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5466CF4-7EE5-42D2-A023-0887690EF7BA}"/>
              </a:ext>
            </a:extLst>
          </p:cNvPr>
          <p:cNvSpPr txBox="1"/>
          <p:nvPr/>
        </p:nvSpPr>
        <p:spPr>
          <a:xfrm>
            <a:off x="8190688" y="5428005"/>
            <a:ext cx="157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£1.05bn</a:t>
            </a:r>
          </a:p>
        </p:txBody>
      </p:sp>
    </p:spTree>
    <p:extLst>
      <p:ext uri="{BB962C8B-B14F-4D97-AF65-F5344CB8AC3E}">
        <p14:creationId xmlns:p14="http://schemas.microsoft.com/office/powerpoint/2010/main" val="2150510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818CA-BB22-4CDA-8B7D-C4FBF0944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need for future funding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7AC634-1B79-440A-AAAB-B2AAA00F5FDD}"/>
              </a:ext>
            </a:extLst>
          </p:cNvPr>
          <p:cNvSpPr/>
          <p:nvPr/>
        </p:nvSpPr>
        <p:spPr>
          <a:xfrm>
            <a:off x="3285066" y="1718836"/>
            <a:ext cx="2895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“If you want creativity, take a zero off your budget. If you want sustainability, take off two zeros.”</a:t>
            </a:r>
          </a:p>
          <a:p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Jaime Lerner, 3 times mayor of Curitiba and 2 times governor of Paraná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8" name="Picture 4" descr="Nota de pésame - Jaime Lerner - ICLEI">
            <a:extLst>
              <a:ext uri="{FF2B5EF4-FFF2-40B4-BE49-F238E27FC236}">
                <a16:creationId xmlns:a16="http://schemas.microsoft.com/office/drawing/2014/main" id="{61B7C982-0B96-4BE0-B718-69BF90557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32" y="1703338"/>
            <a:ext cx="2132541" cy="238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903174A-A45A-4059-8DE1-A1C782FF9752}"/>
              </a:ext>
            </a:extLst>
          </p:cNvPr>
          <p:cNvSpPr/>
          <p:nvPr/>
        </p:nvSpPr>
        <p:spPr>
          <a:xfrm>
            <a:off x="838200" y="4267301"/>
            <a:ext cx="525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Investment based policies are not going to be sufficient to change behaviours.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42C6307-29E3-4CAB-AF1A-FAF595E5EA76}"/>
              </a:ext>
            </a:extLst>
          </p:cNvPr>
          <p:cNvSpPr/>
          <p:nvPr/>
        </p:nvSpPr>
        <p:spPr>
          <a:xfrm>
            <a:off x="6485466" y="4131833"/>
            <a:ext cx="46397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…but many transport services are facing a worsening revenue challenge unless subsidy is found or fare incomes improve.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277CEE3-FE1E-4B2C-8D22-80E925F861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4774" y="1580620"/>
            <a:ext cx="4275166" cy="244654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9832CF08-5CCD-4B0E-9A30-5BA1998E070E}"/>
              </a:ext>
            </a:extLst>
          </p:cNvPr>
          <p:cNvSpPr/>
          <p:nvPr/>
        </p:nvSpPr>
        <p:spPr>
          <a:xfrm>
            <a:off x="838200" y="5647368"/>
            <a:ext cx="10287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Don’t forget, consumer spending on transport is much greater than state expenditure on transport, behaviour change involves shifting that consumer spending.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034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832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F44FD9-DB08-408F-BAA7-44195DE72573}"/>
              </a:ext>
            </a:extLst>
          </p:cNvPr>
          <p:cNvSpPr txBox="1"/>
          <p:nvPr/>
        </p:nvSpPr>
        <p:spPr>
          <a:xfrm>
            <a:off x="1270493" y="1166842"/>
            <a:ext cx="79629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dirty="0"/>
              <a:t>The Department for Transport will present first (11.20am-11.35am), setting out Government policy on funding. </a:t>
            </a:r>
          </a:p>
          <a:p>
            <a:endParaRPr lang="en-GB" dirty="0"/>
          </a:p>
          <a:p>
            <a:r>
              <a:rPr lang="en-GB" dirty="0"/>
              <a:t>We would then like Anne to give a combined authority perspective (11.35am – 11.50am). Some suggested points to cover in her presentation:</a:t>
            </a:r>
          </a:p>
          <a:p>
            <a:r>
              <a:rPr lang="en-GB" dirty="0"/>
              <a:t>•	What has the requirement for local transport plans to have quantifiable carbon reduction targets to secure funding meant for </a:t>
            </a:r>
            <a:r>
              <a:rPr lang="en-GB" dirty="0" err="1"/>
              <a:t>TfWM</a:t>
            </a:r>
            <a:r>
              <a:rPr lang="en-GB" dirty="0"/>
              <a:t> and its new local transport plan?</a:t>
            </a:r>
          </a:p>
          <a:p>
            <a:r>
              <a:rPr lang="en-GB" dirty="0"/>
              <a:t>•	What are the transport funding challenges at a local level? What are the funding gaps?</a:t>
            </a:r>
          </a:p>
          <a:p>
            <a:r>
              <a:rPr lang="en-GB" dirty="0"/>
              <a:t>•	Any examples of the </a:t>
            </a:r>
            <a:r>
              <a:rPr lang="en-GB" dirty="0" err="1"/>
              <a:t>TfWM</a:t>
            </a:r>
            <a:r>
              <a:rPr lang="en-GB" dirty="0"/>
              <a:t> working with the private sector to fund transport projects.</a:t>
            </a:r>
          </a:p>
          <a:p>
            <a:r>
              <a:rPr lang="en-GB" dirty="0"/>
              <a:t>•	Future transport challenges for </a:t>
            </a:r>
            <a:r>
              <a:rPr lang="en-GB" dirty="0" err="1"/>
              <a:t>TfWM</a:t>
            </a:r>
            <a:r>
              <a:rPr lang="en-GB" dirty="0"/>
              <a:t> – I know Anne is doing a lot of work in the run up to the Commonwealth Games so would be great to touch on this if there is a funding angle .</a:t>
            </a:r>
          </a:p>
        </p:txBody>
      </p:sp>
    </p:spTree>
    <p:extLst>
      <p:ext uri="{BB962C8B-B14F-4D97-AF65-F5344CB8AC3E}">
        <p14:creationId xmlns:p14="http://schemas.microsoft.com/office/powerpoint/2010/main" val="25542018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FBDBC926912F41A22B42FF512F7DB2" ma:contentTypeVersion="12" ma:contentTypeDescription="Create a new document." ma:contentTypeScope="" ma:versionID="59e525732a0a85ed70742917416f7c72">
  <xsd:schema xmlns:xsd="http://www.w3.org/2001/XMLSchema" xmlns:xs="http://www.w3.org/2001/XMLSchema" xmlns:p="http://schemas.microsoft.com/office/2006/metadata/properties" xmlns:ns3="b9f9696f-1ed2-445d-bbae-339c2685602e" xmlns:ns4="e62a2f40-41e0-4ffb-b1f2-12d1d74970c5" targetNamespace="http://schemas.microsoft.com/office/2006/metadata/properties" ma:root="true" ma:fieldsID="c0742501c89cb437b37918140fd7c6b0" ns3:_="" ns4:_="">
    <xsd:import namespace="b9f9696f-1ed2-445d-bbae-339c2685602e"/>
    <xsd:import namespace="e62a2f40-41e0-4ffb-b1f2-12d1d74970c5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f9696f-1ed2-445d-bbae-339c2685602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2a2f40-41e0-4ffb-b1f2-12d1d74970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802545D-0E21-494A-B0AD-059A2517158F}">
  <ds:schemaRefs>
    <ds:schemaRef ds:uri="http://purl.org/dc/elements/1.1/"/>
    <ds:schemaRef ds:uri="http://purl.org/dc/terms/"/>
    <ds:schemaRef ds:uri="b9f9696f-1ed2-445d-bbae-339c2685602e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e62a2f40-41e0-4ffb-b1f2-12d1d74970c5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1327E9F-B5BC-4182-81F9-169CD56ADA7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0C28C88-1D01-44CE-88C6-D53BD8CC3A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f9696f-1ed2-445d-bbae-339c2685602e"/>
    <ds:schemaRef ds:uri="e62a2f40-41e0-4ffb-b1f2-12d1d74970c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</TotalTime>
  <Words>1453</Words>
  <Application>Microsoft Office PowerPoint</Application>
  <PresentationFormat>Widescreen</PresentationFormat>
  <Paragraphs>141</Paragraphs>
  <Slides>9</Slides>
  <Notes>9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Arial</vt:lpstr>
      <vt:lpstr>Calibri</vt:lpstr>
      <vt:lpstr>Office Theme</vt:lpstr>
      <vt:lpstr>Smart Transport Conference: Funding requirements for a viable local transport plan </vt:lpstr>
      <vt:lpstr>Transport for West Midlands</vt:lpstr>
      <vt:lpstr>New policy agendas</vt:lpstr>
      <vt:lpstr>New Local Transport Plan</vt:lpstr>
      <vt:lpstr>Decarbonising Transport</vt:lpstr>
      <vt:lpstr>Investing in our transport system</vt:lpstr>
      <vt:lpstr>The need for future funding</vt:lpstr>
      <vt:lpstr>PowerPoint Presentation</vt:lpstr>
      <vt:lpstr>PowerPoint Presentation</vt:lpstr>
    </vt:vector>
  </TitlesOfParts>
  <Company>Centro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 Ainge</dc:creator>
  <cp:lastModifiedBy>Ouida Hamilton</cp:lastModifiedBy>
  <cp:revision>3</cp:revision>
  <dcterms:created xsi:type="dcterms:W3CDTF">2018-06-19T13:56:28Z</dcterms:created>
  <dcterms:modified xsi:type="dcterms:W3CDTF">2021-11-24T17:03:27Z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0x01010041FBDBC926912F41A22B42FF512F7DB2</vt:lpwstr>
  </property>
</Properties>
</file>