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0" r:id="rId2"/>
    <p:sldId id="436" r:id="rId3"/>
    <p:sldId id="426" r:id="rId4"/>
    <p:sldId id="430" r:id="rId5"/>
    <p:sldId id="433" r:id="rId6"/>
    <p:sldId id="429" r:id="rId7"/>
    <p:sldId id="416" r:id="rId8"/>
    <p:sldId id="408" r:id="rId9"/>
    <p:sldId id="272" r:id="rId10"/>
    <p:sldId id="427" r:id="rId11"/>
    <p:sldId id="435" r:id="rId12"/>
    <p:sldId id="434" r:id="rId13"/>
    <p:sldId id="428" r:id="rId14"/>
    <p:sldId id="278" r:id="rId15"/>
    <p:sldId id="265" r:id="rId16"/>
    <p:sldId id="423" r:id="rId17"/>
    <p:sldId id="422" r:id="rId18"/>
    <p:sldId id="425" r:id="rId19"/>
    <p:sldId id="266" r:id="rId20"/>
    <p:sldId id="424" r:id="rId21"/>
    <p:sldId id="43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75034" autoAdjust="0"/>
  </p:normalViewPr>
  <p:slideViewPr>
    <p:cSldViewPr snapToGrid="0">
      <p:cViewPr varScale="1">
        <p:scale>
          <a:sx n="50" d="100"/>
          <a:sy n="50" d="100"/>
        </p:scale>
        <p:origin x="1260" y="32"/>
      </p:cViewPr>
      <p:guideLst/>
    </p:cSldViewPr>
  </p:slideViewPr>
  <p:outlineViewPr>
    <p:cViewPr>
      <p:scale>
        <a:sx n="33" d="100"/>
        <a:sy n="33" d="100"/>
      </p:scale>
      <p:origin x="0" y="-293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950D2C-A583-4C60-B50D-31134D6E88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2335DA-7FEF-41EA-A18C-9BC45DF149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5587F-C03B-475D-A9D9-F05A63580A6A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80E7A-35A2-4FFF-9A13-EC35D8EA12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8002B7-1059-4003-AB78-29BA53B4B98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73640-C79B-4F64-BA5A-CC28B3BBB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282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DCB59-31DD-422F-AF93-77155C45240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C755-8910-4F92-BC42-23D4DA8BE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88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CC755-8910-4F92-BC42-23D4DA8BE5F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977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CC755-8910-4F92-BC42-23D4DA8BE5F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582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CC755-8910-4F92-BC42-23D4DA8BE5F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654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CC755-8910-4F92-BC42-23D4DA8BE5F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337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Half of all journeys by 2030 by walking and cycling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87959-C001-41E4-B64C-C3FFDDB83BA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322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A6C06-AF91-416F-8685-276ECFFFB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0CC77E-B7EB-4E54-8759-30665A417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32A9E-7AE6-4E02-9D40-50D0262E1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DBB2-DC65-427B-B21C-51E52EFE0ABD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0139E-4443-4A15-9290-59C8FB45B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4E9E3-AAEB-463D-9198-8FD0C0301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D0AC-23AE-4352-8F38-9A516B067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30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D63B4-6F7C-4AE7-914D-3500011C5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6360BF-597F-4E0D-866B-CF96CCF37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929C7-E04A-4C32-9583-1849801C4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DBB2-DC65-427B-B21C-51E52EFE0ABD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10713-DF3C-4810-A18C-9AD0B1035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AD659-34DB-40BA-A49D-E108EC8DB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D0AC-23AE-4352-8F38-9A516B067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87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C5CEB4-E809-406F-979B-C11630F604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29EA63-4382-4B4D-8514-6E8347038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47197-F93C-44FA-A660-70DED112F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DBB2-DC65-427B-B21C-51E52EFE0ABD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588D6-B765-4084-A375-EB98AFB87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D50EB-9474-4112-AEA7-C03E07E03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D0AC-23AE-4352-8F38-9A516B067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73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F7665-DB0D-4F37-A2BC-7B075D02C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66E48-6977-43BC-8570-EEFB381C4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E0056-8452-42A3-B83D-85961A025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DBB2-DC65-427B-B21C-51E52EFE0ABD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AE4A7-E478-4535-9715-A62CBF3B7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6B1F2-27F5-4497-B1FA-218F8B9A8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D0AC-23AE-4352-8F38-9A516B067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37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5478A-7CF2-4162-BBD6-0C57AF4F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B2280-A865-4074-8F5E-F1C0DB5F1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EC704-3D8B-4BC5-8D46-95063FD66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DBB2-DC65-427B-B21C-51E52EFE0ABD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DE241-89DC-4F97-95A7-FEC7B68B0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72462-57BD-4FB2-8DF9-CFFF9E63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D0AC-23AE-4352-8F38-9A516B067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80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EED11-593F-4775-A7BF-FC706E832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9D0B9-445F-43A7-A171-2583ED4D82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1A4439-D64E-41AC-99D4-41D7B392F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7E90A-4EF0-4ADD-981A-F66078AB8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DBB2-DC65-427B-B21C-51E52EFE0ABD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0680F-AD71-437F-B2A2-45E3EAE00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E928B-1EEA-4571-90B2-3AC529386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D0AC-23AE-4352-8F38-9A516B067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77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A3C07-1B4F-451D-9DAA-4A94E24DA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8FBCD-EADD-4B2C-BFF1-77914C1A8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8E6BE5-CBA0-44D6-A251-F71D4BB64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F9D95F-4813-485A-848B-03E8744F7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622A6-B315-45B0-8B07-29E707FCA0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943046-B7F7-4E7D-A670-1F291A69D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DBB2-DC65-427B-B21C-51E52EFE0ABD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E8B54C-E064-444A-A3E6-97CCC40D6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2C457D-1509-4EF5-93F1-C54E5AC4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D0AC-23AE-4352-8F38-9A516B067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55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AB550-2DD2-47C9-96E2-F9E882818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D5715C-C2BA-43B2-B0CA-2089193C8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DBB2-DC65-427B-B21C-51E52EFE0ABD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87B045-84BD-4CC9-A5D6-1E3FF07F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8CB78-9D40-4893-AFAA-E122C972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D0AC-23AE-4352-8F38-9A516B067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70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7F0AB3-BC6A-4B81-B7D0-8AEDDA1BF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DBB2-DC65-427B-B21C-51E52EFE0ABD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CE64BE-DD64-453E-B171-60EE7967C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05C1C3-566E-41D9-9204-B1322D3F6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D0AC-23AE-4352-8F38-9A516B067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15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9941C-8972-4249-A20D-F10CFA8D6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A2F73-BBBA-4F52-88A4-84425592C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015981-CEC3-424A-B25A-6EC4F919C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38607-A086-47BA-945F-4CE6BF7C6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DBB2-DC65-427B-B21C-51E52EFE0ABD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3ACAB3-427A-4AF3-9101-EC0D1222B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DCC49-8267-4A2D-BA19-FC9DFBE11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D0AC-23AE-4352-8F38-9A516B067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08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10404-0FE3-440B-84D8-46B44AF58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71BFB0-B58E-48A0-855F-16D391A88B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611953-4A71-4BEB-BB0C-4B34AADB0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8D391-93FE-4458-85CD-425D62F90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DBB2-DC65-427B-B21C-51E52EFE0ABD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0C723-8293-45E6-92BF-8A8ED9154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3AA48-AE09-4DD0-B072-37F009196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D0AC-23AE-4352-8F38-9A516B067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9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4A0076-BA28-4086-A1BF-976D164C9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9729-8734-4055-8A80-6F0FD33EB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B2262-17B7-49EA-B02C-FB862824D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EDBB2-DC65-427B-B21C-51E52EFE0ABD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ADD27-B9D2-4588-8485-DDFA092C7C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5D6AE-B59D-4F51-A11B-14288D4DD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9D0AC-23AE-4352-8F38-9A516B067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19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.publishing.service.gov.uk/government/uploads/system/uploads/attachment_data/file/934339/Accounting_for_the_Effects_Of_Climate_Change_-_Supplementary_Green_Book_.._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62657-58E9-4DF9-A9A1-4F345E039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GB" sz="3200" b="1" kern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b="1" kern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County</a:t>
            </a:r>
            <a:r>
              <a:rPr lang="en-GB" sz="3200" b="1" kern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kern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Hall</a:t>
            </a:r>
            <a:r>
              <a:rPr lang="en-GB" sz="3200" b="1" kern="1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3200" b="1" kern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latin typeface="+mn-lt"/>
              </a:rPr>
              <a:t>London 30.11.2021</a:t>
            </a:r>
            <a:b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3200" b="1" kern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="1" dirty="0">
                <a:latin typeface="+mn-lt"/>
              </a:rPr>
              <a:t>SMART TRANSPORT </a:t>
            </a:r>
            <a:br>
              <a:rPr lang="en-GB" sz="3200" b="1" dirty="0">
                <a:latin typeface="+mn-lt"/>
              </a:rPr>
            </a:b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A9564-B056-499F-841F-7A8C1B95A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/>
          </a:p>
          <a:p>
            <a:pPr marL="0" indent="0" algn="ctr">
              <a:buNone/>
            </a:pPr>
            <a:endParaRPr lang="en-US" sz="7700" b="1" dirty="0"/>
          </a:p>
          <a:p>
            <a:pPr marL="0" indent="0" algn="ctr">
              <a:buNone/>
            </a:pPr>
            <a:r>
              <a:rPr lang="en-US" sz="12000" b="1" dirty="0"/>
              <a:t>The Cost of Achieving Net Zero</a:t>
            </a:r>
          </a:p>
          <a:p>
            <a:pPr marL="0" indent="0" algn="ctr">
              <a:buNone/>
            </a:pPr>
            <a:r>
              <a:rPr lang="en-US" sz="12000" b="1" dirty="0"/>
              <a:t> </a:t>
            </a:r>
            <a:endParaRPr lang="en-US" sz="12000" dirty="0"/>
          </a:p>
          <a:p>
            <a:pPr marL="0" indent="0" algn="ctr" rtl="0">
              <a:buNone/>
            </a:pPr>
            <a:br>
              <a:rPr lang="en-US" b="1" dirty="0"/>
            </a:br>
            <a:endParaRPr lang="en-US" dirty="0"/>
          </a:p>
          <a:p>
            <a:pPr marL="0" indent="0" algn="ctr" rtl="0">
              <a:buNone/>
            </a:pPr>
            <a:r>
              <a:rPr lang="en-US" sz="5800" b="1" dirty="0"/>
              <a:t>Phil Goodwin</a:t>
            </a:r>
            <a:endParaRPr lang="en-US" sz="5800" dirty="0"/>
          </a:p>
          <a:p>
            <a:pPr marL="0" indent="0" algn="ctr" rtl="0">
              <a:buNone/>
            </a:pPr>
            <a:br>
              <a:rPr lang="en-US" b="1" dirty="0"/>
            </a:br>
            <a:endParaRPr lang="en-US" dirty="0"/>
          </a:p>
          <a:p>
            <a:pPr marL="0" indent="0" algn="ctr" rtl="0">
              <a:buNone/>
            </a:pPr>
            <a:r>
              <a:rPr lang="en-US" sz="4400" b="1" dirty="0"/>
              <a:t>Emeritus Professor of Transport Policy, UCL and UWE</a:t>
            </a:r>
            <a:endParaRPr lang="en-US" sz="4400" dirty="0"/>
          </a:p>
          <a:p>
            <a:pPr marL="0" indent="0" algn="ctr" rtl="0">
              <a:buNone/>
            </a:pPr>
            <a:r>
              <a:rPr lang="en-US" sz="4400" b="1" dirty="0"/>
              <a:t>Senior Fellow, Foundation for Integrated Transport</a:t>
            </a:r>
            <a:br>
              <a:rPr lang="en-US" dirty="0"/>
            </a:br>
            <a:endParaRPr lang="en-US" dirty="0"/>
          </a:p>
          <a:p>
            <a:br>
              <a:rPr lang="en-US" dirty="0"/>
            </a:br>
            <a:endParaRPr lang="en-US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6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CDBD3C20-54A2-48E4-8A9C-DBF060A71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6. Urgency: Timing is not neutral</a:t>
            </a:r>
            <a:endParaRPr lang="en-GB" dirty="0">
              <a:latin typeface="+mn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F4C069-5360-4B54-9483-94FFE14D3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ffectLst/>
                <a:latin typeface="Arial" panose="020B0604020202020204" pitchFamily="34" charset="0"/>
              </a:rPr>
              <a:t>It is the </a:t>
            </a:r>
            <a:r>
              <a:rPr lang="en-US" b="1" dirty="0">
                <a:effectLst/>
                <a:latin typeface="Arial" panose="020B0604020202020204" pitchFamily="34" charset="0"/>
              </a:rPr>
              <a:t>stock</a:t>
            </a:r>
            <a:r>
              <a:rPr lang="en-US" dirty="0">
                <a:effectLst/>
                <a:latin typeface="Arial" panose="020B0604020202020204" pitchFamily="34" charset="0"/>
              </a:rPr>
              <a:t> of greenhouse gases in the atmosphere, not the annual </a:t>
            </a:r>
            <a:r>
              <a:rPr lang="en-US" b="1" dirty="0">
                <a:effectLst/>
                <a:latin typeface="Arial" panose="020B0604020202020204" pitchFamily="34" charset="0"/>
              </a:rPr>
              <a:t>flow  </a:t>
            </a:r>
            <a:r>
              <a:rPr lang="en-US" dirty="0">
                <a:effectLst/>
                <a:latin typeface="Arial" panose="020B0604020202020204" pitchFamily="34" charset="0"/>
              </a:rPr>
              <a:t>of new emissions, that determines the average temperature. Their atmospheric lifetime is very long, </a:t>
            </a:r>
          </a:p>
          <a:p>
            <a:pPr marL="0" indent="0">
              <a:buNone/>
            </a:pPr>
            <a:r>
              <a:rPr lang="en-US" dirty="0">
                <a:effectLst/>
                <a:latin typeface="Arial" panose="020B0604020202020204" pitchFamily="34" charset="0"/>
              </a:rPr>
              <a:t>Therefore each </a:t>
            </a:r>
            <a:r>
              <a:rPr lang="en-US" dirty="0" err="1">
                <a:effectLst/>
                <a:latin typeface="Arial" panose="020B0604020202020204" pitchFamily="34" charset="0"/>
              </a:rPr>
              <a:t>tonne</a:t>
            </a:r>
            <a:r>
              <a:rPr lang="en-US" dirty="0">
                <a:effectLst/>
                <a:latin typeface="Arial" panose="020B0604020202020204" pitchFamily="34" charset="0"/>
              </a:rPr>
              <a:t> of carbon emitted this year does 29 years of damage by 2050. Making early reductions is </a:t>
            </a:r>
            <a:r>
              <a:rPr lang="en-US" b="1" dirty="0">
                <a:effectLst/>
                <a:latin typeface="Arial" panose="020B0604020202020204" pitchFamily="34" charset="0"/>
              </a:rPr>
              <a:t>much better</a:t>
            </a:r>
            <a:r>
              <a:rPr lang="en-US" dirty="0">
                <a:effectLst/>
                <a:latin typeface="Arial" panose="020B0604020202020204" pitchFamily="34" charset="0"/>
              </a:rPr>
              <a:t> than making late reductions.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</a:rPr>
              <a:t>Electrification of vehicles does not have quick effects, because the average vehicle life is now (14) years.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</a:rPr>
              <a:t>(and what happens to displaced petrol cars – sold to developing countries?)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490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0B33E3-11E7-4DA8-B966-E0E8E4EA9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Charging for uncharged external costs</a:t>
            </a:r>
            <a:endParaRPr lang="en-GB" dirty="0">
              <a:latin typeface="+mn-lt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479708D-3475-458C-A6AD-139E9AEE147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40589" t="4872" r="22646" b="13088"/>
          <a:stretch/>
        </p:blipFill>
        <p:spPr>
          <a:xfrm>
            <a:off x="1417320" y="1961076"/>
            <a:ext cx="3002280" cy="4215887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F4C069-5360-4B54-9483-94FFE14D3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9720" y="1511300"/>
            <a:ext cx="5974080" cy="46656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effectLst/>
                <a:latin typeface="Arial" panose="020B0604020202020204" pitchFamily="34" charset="0"/>
              </a:rPr>
              <a:t>19. </a:t>
            </a:r>
            <a:r>
              <a:rPr lang="en-US" sz="3200" dirty="0">
                <a:effectLst/>
                <a:latin typeface="Arial" panose="020B0604020202020204" pitchFamily="34" charset="0"/>
              </a:rPr>
              <a:t>“Climate change results from several market failures – most importantly that </a:t>
            </a:r>
            <a:r>
              <a:rPr lang="en-US" sz="3200" i="1" dirty="0">
                <a:effectLst/>
                <a:latin typeface="Arial" panose="020B0604020202020204" pitchFamily="34" charset="0"/>
              </a:rPr>
              <a:t>the costs of </a:t>
            </a:r>
            <a:br>
              <a:rPr lang="en-US" sz="3200" i="1" dirty="0"/>
            </a:br>
            <a:r>
              <a:rPr lang="en-US" sz="3200" i="1" dirty="0">
                <a:effectLst/>
                <a:latin typeface="Arial" panose="020B0604020202020204" pitchFamily="34" charset="0"/>
              </a:rPr>
              <a:t>emissions to current and future generations are not borne by those who produce</a:t>
            </a:r>
            <a:r>
              <a:rPr lang="en-US" sz="3200" dirty="0">
                <a:effectLst/>
                <a:latin typeface="Arial" panose="020B0604020202020204" pitchFamily="34" charset="0"/>
              </a:rPr>
              <a:t> them today. </a:t>
            </a:r>
          </a:p>
          <a:p>
            <a:pPr marL="0" indent="0">
              <a:buNone/>
            </a:pPr>
            <a:br>
              <a:rPr lang="en-US" sz="3200" dirty="0"/>
            </a:br>
            <a:r>
              <a:rPr lang="en-US" sz="3200" dirty="0">
                <a:effectLst/>
                <a:latin typeface="Arial" panose="020B0604020202020204" pitchFamily="34" charset="0"/>
              </a:rPr>
              <a:t>This can be addressed by applying an appropriate price on carbon”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</a:rPr>
              <a:t>(Not only carbon)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909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0B33E3-11E7-4DA8-B966-E0E8E4EA9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7. </a:t>
            </a:r>
            <a:r>
              <a:rPr lang="en-US" dirty="0">
                <a:latin typeface="+mn-lt"/>
              </a:rPr>
              <a:t>Road pricing – a cost or a benefit?</a:t>
            </a:r>
            <a:endParaRPr lang="en-GB" dirty="0">
              <a:latin typeface="+mn-lt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479708D-3475-458C-A6AD-139E9AEE147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40589" t="4872" r="22646" b="13088"/>
          <a:stretch/>
        </p:blipFill>
        <p:spPr>
          <a:xfrm>
            <a:off x="1417320" y="1961076"/>
            <a:ext cx="3002280" cy="4215887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F4C069-5360-4B54-9483-94FFE14D3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9720" y="1825625"/>
            <a:ext cx="597408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/>
                <a:latin typeface="Arial" panose="020B0604020202020204" pitchFamily="34" charset="0"/>
              </a:rPr>
              <a:t>20….”rather </a:t>
            </a:r>
            <a:br>
              <a:rPr lang="en-US" dirty="0"/>
            </a:br>
            <a:r>
              <a:rPr lang="en-US" dirty="0">
                <a:effectLst/>
                <a:latin typeface="Arial" panose="020B0604020202020204" pitchFamily="34" charset="0"/>
              </a:rPr>
              <a:t>than allow existing taxes on motoring to fall to zero, the Government could maintain </a:t>
            </a:r>
            <a:br>
              <a:rPr lang="en-US" dirty="0"/>
            </a:br>
            <a:r>
              <a:rPr lang="en-US" dirty="0">
                <a:effectLst/>
                <a:latin typeface="Arial" panose="020B0604020202020204" pitchFamily="34" charset="0"/>
              </a:rPr>
              <a:t>the tax burden on motoring by levying other taxes such as a road-user charge”.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</a:rPr>
              <a:t>Charging for external costs is not a burden, it is avoiding a burden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039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0B33E3-11E7-4DA8-B966-E0E8E4EA9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</a:t>
            </a:r>
            <a:r>
              <a:rPr lang="en-US" dirty="0" err="1"/>
              <a:t>Behaviour</a:t>
            </a:r>
            <a:r>
              <a:rPr lang="en-US" dirty="0"/>
              <a:t> change – but will be more. </a:t>
            </a:r>
            <a:endParaRPr lang="en-GB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479708D-3475-458C-A6AD-139E9AEE147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40589" t="4872" r="22646" b="13088"/>
          <a:stretch/>
        </p:blipFill>
        <p:spPr>
          <a:xfrm>
            <a:off x="1417320" y="1961076"/>
            <a:ext cx="3002280" cy="4215887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F4C069-5360-4B54-9483-94FFE14D3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9720" y="1825625"/>
            <a:ext cx="597408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ffectLst/>
                <a:latin typeface="Arial" panose="020B0604020202020204" pitchFamily="34" charset="0"/>
              </a:rPr>
              <a:t>3.61 </a:t>
            </a:r>
            <a:r>
              <a:rPr lang="en-US" b="1" dirty="0">
                <a:effectLst/>
                <a:latin typeface="Arial" panose="020B0604020202020204" pitchFamily="34" charset="0"/>
              </a:rPr>
              <a:t>Around a fifth of the required reduction in emissions in 2050 is assumed to stem from </a:t>
            </a:r>
            <a:br>
              <a:rPr lang="en-US" b="1" dirty="0"/>
            </a:br>
            <a:r>
              <a:rPr lang="en-US" b="1" i="1" dirty="0" err="1">
                <a:effectLst/>
                <a:latin typeface="Arial" panose="020B0604020202020204" pitchFamily="34" charset="0"/>
              </a:rPr>
              <a:t>behavioural</a:t>
            </a:r>
            <a:r>
              <a:rPr lang="en-US" b="1" i="1" dirty="0">
                <a:effectLst/>
                <a:latin typeface="Arial" panose="020B0604020202020204" pitchFamily="34" charset="0"/>
              </a:rPr>
              <a:t> changes reducing transport demand</a:t>
            </a:r>
            <a:r>
              <a:rPr lang="en-US" b="1" dirty="0">
                <a:effectLst/>
                <a:latin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Arial" panose="020B0604020202020204" pitchFamily="34" charset="0"/>
              </a:rPr>
              <a:t>This is despite rising car ownership and a falling cost of driving, so it is possible other sources of abatement could need to be greater if mileage continues on the upward trend of recent years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45486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21CC7-52A1-40FB-8E8D-2758004EB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Sort of </a:t>
            </a:r>
            <a:r>
              <a:rPr lang="en-US" b="1" dirty="0" err="1"/>
              <a:t>Behaviour</a:t>
            </a:r>
            <a:r>
              <a:rPr lang="en-US" b="1" dirty="0"/>
              <a:t> Changes? - the Weft</a:t>
            </a:r>
            <a:endParaRPr lang="en-GB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E0FB2-8652-4050-B608-CE80F4346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6331" y="1518082"/>
            <a:ext cx="6577469" cy="4658881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very substantial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mode shift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walking, cycling and PT in towns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Increasing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car occupancy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overall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Improved and more attractive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long distance rail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services integrated with bus-walk-cycle access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Improved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intercity express coach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services</a:t>
            </a:r>
          </a:p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Shift of road freight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onto rail, shipping &amp; cargo bikes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Embedding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transport decarbonisation principles in 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</a:rPr>
              <a:t>spatial planning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to ensure that new development promotes sustainable travel choices</a:t>
            </a:r>
          </a:p>
          <a:p>
            <a:endParaRPr lang="en-GB" sz="2400" dirty="0"/>
          </a:p>
        </p:txBody>
      </p:sp>
      <p:pic>
        <p:nvPicPr>
          <p:cNvPr id="2050" name="Picture 2" descr="Department for Transport - Transport Decarbonisation Plan: quick review...  — Reed Mobility">
            <a:extLst>
              <a:ext uri="{FF2B5EF4-FFF2-40B4-BE49-F238E27FC236}">
                <a16:creationId xmlns:a16="http://schemas.microsoft.com/office/drawing/2014/main" id="{69F827B6-3196-4B0C-8183-5643530152C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181" y="1452315"/>
            <a:ext cx="3034169" cy="432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939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07286-1ADA-47F8-A17E-96C902B9D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9. The Warp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B3953-A5BA-4C5C-BB8A-FD98B4F57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521200" cy="4351338"/>
          </a:xfrm>
        </p:spPr>
        <p:txBody>
          <a:bodyPr/>
          <a:lstStyle/>
          <a:p>
            <a:r>
              <a:rPr lang="en-GB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“ambitious roads programme reflects – and will continue to reflect – that in any imaginable circumstances the clear majority of longer journeys, passenger, and freight, will be made by road; and that rural, remote areas will always depend more heavily on roads”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33D6D-8E2A-43E3-AE37-B22117B3E0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But ‘majority’ is not the point. 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very scheme to increase road capacity in the current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DfT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road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programme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has been appraised with forecasts of 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increasing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road traffic: continuing well past 2050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8897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716B2-0F12-4C09-AF5C-AC42982BB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Are carbon costs from the road </a:t>
            </a:r>
            <a:r>
              <a:rPr lang="en-US" dirty="0" err="1">
                <a:latin typeface="Arial Black" panose="020B0A04020102020204" pitchFamily="34" charset="0"/>
              </a:rPr>
              <a:t>programme</a:t>
            </a:r>
            <a:r>
              <a:rPr lang="en-US" dirty="0">
                <a:latin typeface="Arial Black" panose="020B0A04020102020204" pitchFamily="34" charset="0"/>
              </a:rPr>
              <a:t> significant?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77896-F9B2-4496-9E46-DCE51DA75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DfT</a:t>
            </a:r>
            <a:r>
              <a:rPr lang="en-US" sz="3200" dirty="0"/>
              <a:t> and Highways England:  CO2 due to road schemes ‘insignificant’, ‘immaterial’, ‘negligible’, even legally ‘de minimis’ … </a:t>
            </a:r>
            <a:r>
              <a:rPr lang="en-US" sz="3200" dirty="0">
                <a:solidFill>
                  <a:srgbClr val="FF0000"/>
                </a:solidFill>
              </a:rPr>
              <a:t>BUT only because of</a:t>
            </a:r>
          </a:p>
          <a:p>
            <a:r>
              <a:rPr lang="en-US" sz="3200" dirty="0"/>
              <a:t>a unique definition of ‘insignificant’… carbon emissions as a percentage of all the carbon emitted from all activities in the whole economy. (only applied to roads – all other activities aggregate or offset)</a:t>
            </a:r>
          </a:p>
          <a:p>
            <a:r>
              <a:rPr lang="en-US" sz="3200" dirty="0"/>
              <a:t>And with very low ‘carbon values’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711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E247-856A-4498-8289-68623AC34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B6770-89E1-477B-A29A-51EEF3CB09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000" dirty="0"/>
              <a:t>https://www.gov.uk/government/publications/valuing-greenhouse-gas-emissions-in-policyappraisal/valuation-of-greenhouse-gas-emissions-for-policy-appraisal-and-evaluation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442FF-CE00-4180-94C8-84715AABF4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BEIS issued revised values of carbon for appraisal. The figures for 2021 are in the order of </a:t>
            </a:r>
            <a:r>
              <a:rPr lang="en-US" dirty="0">
                <a:solidFill>
                  <a:srgbClr val="FF0000"/>
                </a:solidFill>
              </a:rPr>
              <a:t>ten times higher </a:t>
            </a:r>
            <a:r>
              <a:rPr lang="en-US" dirty="0"/>
              <a:t>than the previous figures for 2021 issued in 2018, and </a:t>
            </a:r>
            <a:r>
              <a:rPr lang="en-US" dirty="0">
                <a:solidFill>
                  <a:srgbClr val="FF0000"/>
                </a:solidFill>
              </a:rPr>
              <a:t>3-4 times higher</a:t>
            </a:r>
            <a:r>
              <a:rPr lang="en-US" dirty="0"/>
              <a:t> for 2030.</a:t>
            </a:r>
          </a:p>
          <a:p>
            <a:r>
              <a:rPr lang="en-US" dirty="0"/>
              <a:t>An implicit statement that carbon has been </a:t>
            </a:r>
            <a:r>
              <a:rPr lang="en-US" dirty="0">
                <a:solidFill>
                  <a:srgbClr val="FF0000"/>
                </a:solidFill>
              </a:rPr>
              <a:t>substantially undervalued in all appraisals </a:t>
            </a:r>
            <a:r>
              <a:rPr lang="en-US" dirty="0"/>
              <a:t>until now.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44F02D-016F-40EA-B749-AA34AD339A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801" r="9823" b="7997"/>
          <a:stretch/>
        </p:blipFill>
        <p:spPr>
          <a:xfrm>
            <a:off x="3180556" y="413543"/>
            <a:ext cx="7593013" cy="13255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8BF954-36FB-4631-9BD8-73E8C392A4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61963"/>
            <a:ext cx="1762125" cy="1228725"/>
          </a:xfrm>
          <a:prstGeom prst="rect">
            <a:avLst/>
          </a:prstGeom>
        </p:spPr>
      </p:pic>
      <p:pic>
        <p:nvPicPr>
          <p:cNvPr id="9" name="Picture 8" descr="Line graph showing sensitivity range of updated carbon values from 2020 to 2050. It shows low, central and high carbon values.">
            <a:extLst>
              <a:ext uri="{FF2B5EF4-FFF2-40B4-BE49-F238E27FC236}">
                <a16:creationId xmlns:a16="http://schemas.microsoft.com/office/drawing/2014/main" id="{CEDD8A30-5202-45A1-A195-23BB75E1EB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" y="1874043"/>
            <a:ext cx="5437887" cy="36250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1827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B3067B-190E-4D29-A9B0-7136042D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Do the new carbon values make a difference?</a:t>
            </a:r>
            <a:endParaRPr lang="en-GB" dirty="0"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A4D6A5-F304-479A-8243-AB97248CAD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1040" y="1690688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Stonehenge-A303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/>
              <a:t>Old Values: carbon output 2mt, discounted average £44/</a:t>
            </a:r>
            <a:r>
              <a:rPr lang="en-US" sz="2400" dirty="0" err="1"/>
              <a:t>tonne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en-US" sz="2400" dirty="0"/>
              <a:t>total cost of carbon £87m         </a:t>
            </a:r>
          </a:p>
          <a:p>
            <a:pPr marL="0" indent="0">
              <a:buNone/>
            </a:pPr>
            <a:r>
              <a:rPr lang="en-US" b="1" dirty="0"/>
              <a:t>NPV £101 BCR 1.08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New values (approx.)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</a:rPr>
              <a:t>NPV -£400m, BCR 0.7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59CD76-86CD-4092-97DA-37E1E85C0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A428 Black Cat-Caxton Gibbet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Old values: carbon output 3.3m </a:t>
            </a:r>
            <a:r>
              <a:rPr lang="en-US" sz="2400" dirty="0" err="1"/>
              <a:t>tonnes</a:t>
            </a:r>
            <a:r>
              <a:rPr lang="en-US" sz="2400" dirty="0"/>
              <a:t>, discounted £38 per </a:t>
            </a:r>
            <a:r>
              <a:rPr lang="en-US" sz="2400" dirty="0" err="1"/>
              <a:t>tonne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 total cost of carbon £127m</a:t>
            </a:r>
          </a:p>
          <a:p>
            <a:pPr marL="0" indent="0">
              <a:buNone/>
            </a:pPr>
            <a:r>
              <a:rPr lang="en-US" b="1" dirty="0"/>
              <a:t>NPV £420m, BCR 1.9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New values (approx.)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</a:rPr>
              <a:t>NPV -£300m, BCR 0.6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04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65A81-1F8C-4BB4-9EA2-E4813E26B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100" y="250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 Black" panose="020B0A04020102020204" pitchFamily="34" charset="0"/>
              </a:rPr>
              <a:t>10. What next?  Many scenarios, </a:t>
            </a:r>
            <a:br>
              <a:rPr lang="en-US" sz="3200" b="1" dirty="0">
                <a:latin typeface="Arial Black" panose="020B0A04020102020204" pitchFamily="34" charset="0"/>
              </a:rPr>
            </a:br>
            <a:r>
              <a:rPr lang="en-US" sz="3200" b="1" dirty="0">
                <a:latin typeface="Arial Black" panose="020B0A04020102020204" pitchFamily="34" charset="0"/>
              </a:rPr>
              <a:t>but dominated by </a:t>
            </a:r>
            <a:r>
              <a:rPr lang="en-US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TWO Futures</a:t>
            </a:r>
            <a:endParaRPr lang="en-GB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ECD44-F980-45CF-A5B3-688F222C7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8000" y="1825625"/>
            <a:ext cx="4974600" cy="4320000"/>
          </a:xfrm>
          <a:noFill/>
        </p:spPr>
        <p:txBody>
          <a:bodyPr>
            <a:normAutofit fontScale="85000" lnSpcReduction="20000"/>
          </a:bodyPr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Runaway Climate Change             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rogressively more serious effects on climate, weather, sea levels, flooding, heat waves, mass population displacement, production chains, </a:t>
            </a:r>
            <a:r>
              <a:rPr lang="en-US" sz="1800" dirty="0">
                <a:latin typeface="Calibri" panose="020F0502020204030204" pitchFamily="34" charset="0"/>
              </a:rPr>
              <a:t>Greater incidence of ‘Unpredicted’ emergencies affecting Coasts, rivers, flood plains, Water drainage and sewage security, medical services, Food supply and distribution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500" b="1" dirty="0">
                <a:latin typeface="Calibri" panose="020F0502020204030204" pitchFamily="34" charset="0"/>
              </a:rPr>
              <a:t>Reduced standards of living and available income. </a:t>
            </a:r>
            <a:r>
              <a:rPr lang="en-US" sz="35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will transform economic geography, consequent travel patterns.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800" b="1" dirty="0">
                <a:latin typeface="Calibri" panose="020F0502020204030204" pitchFamily="34" charset="0"/>
                <a:ea typeface="Calibri" panose="020F0502020204030204" pitchFamily="34" charset="0"/>
              </a:rPr>
              <a:t>This is not a future of </a:t>
            </a:r>
            <a:r>
              <a:rPr lang="en-US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traffic growth </a:t>
            </a:r>
            <a:endParaRPr lang="en-GB" sz="38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BE0FE-ECF4-4AC4-A9B8-240A44E1F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18200" y="1825625"/>
            <a:ext cx="5770840" cy="4320000"/>
          </a:xfrm>
          <a:noFill/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2. </a:t>
            </a:r>
            <a:r>
              <a:rPr lang="en-US" b="1" dirty="0">
                <a:solidFill>
                  <a:srgbClr val="FF0000"/>
                </a:solidFill>
              </a:rPr>
              <a:t>Successful Limits to Climate Change</a:t>
            </a:r>
            <a:endParaRPr lang="en-US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Deep reduction in fossil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fuelled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road traffic, Halt to policies and infrastructure which embed car dependence, Reinforce the advantages of active travel, and localism, Enabled by non-climate economic advantages of this approach – reduced congestion, better health: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500" b="1" i="1" dirty="0">
                <a:latin typeface="Calibri" panose="020F0502020204030204" pitchFamily="34" charset="0"/>
                <a:ea typeface="Calibri" panose="020F0502020204030204" pitchFamily="34" charset="0"/>
              </a:rPr>
              <a:t>Not</a:t>
            </a:r>
            <a:r>
              <a:rPr lang="en-US" sz="3500" b="1" dirty="0">
                <a:latin typeface="Calibri" panose="020F0502020204030204" pitchFamily="34" charset="0"/>
                <a:ea typeface="Calibri" panose="020F0502020204030204" pitchFamily="34" charset="0"/>
              </a:rPr>
              <a:t> necessarily reduce quality of life  and effective incomes, but will require, and assist, a redefinition of national income. </a:t>
            </a:r>
            <a:r>
              <a:rPr lang="en-US" sz="35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will transform economic geography, consequent travel patterns,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200" b="1" dirty="0">
                <a:latin typeface="Calibri" panose="020F0502020204030204" pitchFamily="34" charset="0"/>
                <a:ea typeface="Calibri" panose="020F0502020204030204" pitchFamily="34" charset="0"/>
              </a:rPr>
              <a:t>This is not a future of </a:t>
            </a:r>
            <a:r>
              <a:rPr lang="en-US" sz="4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traffic growth </a:t>
            </a:r>
            <a:endParaRPr lang="en-GB" sz="4200" b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978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D2304A-449C-4468-A84D-910C360A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62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Agenda</a:t>
            </a:r>
            <a:endParaRPr lang="en-GB" b="1" dirty="0"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B3C600B-E76A-48FC-8278-75C3BD907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47800"/>
            <a:ext cx="5473700" cy="504507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Total cost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Fiscal cost transport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Cost of global heating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Effects on Value for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Base-Line?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Timing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Road Pricing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Behaviour</a:t>
            </a:r>
            <a:r>
              <a:rPr lang="en-US" sz="3200" dirty="0"/>
              <a:t> 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Road </a:t>
            </a:r>
            <a:r>
              <a:rPr lang="en-US" sz="3200" dirty="0" err="1"/>
              <a:t>programme</a:t>
            </a:r>
            <a:r>
              <a:rPr lang="en-US" sz="3200" dirty="0"/>
              <a:t> , carbon costs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Two futures</a:t>
            </a:r>
          </a:p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5874F-13A7-4A01-92FA-83EDB8569A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871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9DD58-2BD4-44A2-91B1-A4CDAE178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Where are we now?</a:t>
            </a:r>
            <a:endParaRPr lang="en-GB" sz="54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06D87-3FA7-4E84-94E3-D100E9407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B050"/>
                </a:solidFill>
              </a:rPr>
              <a:t>Ambitious sensible aspirations  for electrification, and big shift from cars to public transport, walking cycling; land use planning, instruments still to be decided, but with collateral benefits for congestion, health, safety and local communities</a:t>
            </a:r>
            <a:endParaRPr lang="en-US" sz="3200" b="1" dirty="0"/>
          </a:p>
          <a:p>
            <a:pPr marL="0" indent="0">
              <a:buNone/>
            </a:pPr>
            <a:r>
              <a:rPr lang="en-US" b="1" dirty="0"/>
              <a:t>and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333333"/>
                </a:solidFill>
              </a:rPr>
              <a:t>‘Biggest road </a:t>
            </a:r>
            <a:r>
              <a:rPr lang="en-US" sz="3600" dirty="0" err="1">
                <a:solidFill>
                  <a:srgbClr val="333333"/>
                </a:solidFill>
              </a:rPr>
              <a:t>programme</a:t>
            </a:r>
            <a:r>
              <a:rPr lang="en-US" sz="3600" dirty="0">
                <a:solidFill>
                  <a:srgbClr val="333333"/>
                </a:solidFill>
              </a:rPr>
              <a:t> ever’ –  appraised with no climate change, forecasts from another era, and carbon ‘insignificant’</a:t>
            </a:r>
            <a:endParaRPr lang="en-GB" sz="36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35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D2304A-449C-4468-A84D-910C360A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62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Agenda and Conclusions</a:t>
            </a:r>
            <a:endParaRPr lang="en-GB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B3C600B-E76A-48FC-8278-75C3BD907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7400" y="1086643"/>
            <a:ext cx="5181600" cy="54062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Total cost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Fiscal cost transport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Cost of global heating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Effects on Value for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Base-Line?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Timing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Road Pricing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Behaviour</a:t>
            </a:r>
            <a:r>
              <a:rPr lang="en-US" dirty="0"/>
              <a:t> 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Roads carbon costs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Two futures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5874F-13A7-4A01-92FA-83EDB8569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3467" y="1041400"/>
            <a:ext cx="5630333" cy="5135563"/>
          </a:xfrm>
        </p:spPr>
        <p:txBody>
          <a:bodyPr>
            <a:normAutofit/>
          </a:bodyPr>
          <a:lstStyle/>
          <a:p>
            <a:r>
              <a:rPr lang="en-US" dirty="0"/>
              <a:t>Manageable</a:t>
            </a:r>
          </a:p>
          <a:p>
            <a:r>
              <a:rPr lang="en-US" dirty="0"/>
              <a:t>Solvable</a:t>
            </a:r>
          </a:p>
          <a:p>
            <a:r>
              <a:rPr lang="en-US" dirty="0"/>
              <a:t>Disastrous</a:t>
            </a:r>
          </a:p>
          <a:p>
            <a:r>
              <a:rPr lang="en-US" dirty="0"/>
              <a:t>Big, not yet allowed for</a:t>
            </a:r>
          </a:p>
          <a:p>
            <a:r>
              <a:rPr lang="en-US" dirty="0"/>
              <a:t>Must change</a:t>
            </a:r>
          </a:p>
          <a:p>
            <a:r>
              <a:rPr lang="en-US"/>
              <a:t>Urgency </a:t>
            </a:r>
            <a:r>
              <a:rPr lang="en-US" dirty="0"/>
              <a:t>– 2030 not 2050</a:t>
            </a:r>
          </a:p>
          <a:p>
            <a:r>
              <a:rPr lang="en-US" dirty="0"/>
              <a:t>Sensible</a:t>
            </a:r>
          </a:p>
          <a:p>
            <a:r>
              <a:rPr lang="en-US" dirty="0"/>
              <a:t>Essential</a:t>
            </a:r>
          </a:p>
          <a:p>
            <a:r>
              <a:rPr lang="en-US" dirty="0"/>
              <a:t>NOT insignificant</a:t>
            </a:r>
          </a:p>
          <a:p>
            <a:r>
              <a:rPr lang="en-US" dirty="0"/>
              <a:t>Neither support traffic assumptions</a:t>
            </a:r>
          </a:p>
        </p:txBody>
      </p:sp>
    </p:spTree>
    <p:extLst>
      <p:ext uri="{BB962C8B-B14F-4D97-AF65-F5344CB8AC3E}">
        <p14:creationId xmlns:p14="http://schemas.microsoft.com/office/powerpoint/2010/main" val="153359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FC7BE-BFA6-49AB-8A61-34BB70922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How much will it cost the UK to reach net zero?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C56FC-CFB9-4377-8C28-E953F7411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877059"/>
            <a:ext cx="10515600" cy="40586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FT summary, 3.11.2021, </a:t>
            </a:r>
            <a:r>
              <a:rPr lang="en-US" b="1" dirty="0"/>
              <a:t>from</a:t>
            </a:r>
            <a:r>
              <a:rPr lang="en-US" dirty="0"/>
              <a:t> Office for Budget Responsibility OBR,  </a:t>
            </a:r>
            <a:r>
              <a:rPr lang="en-US" b="1" dirty="0"/>
              <a:t>from</a:t>
            </a:r>
            <a:r>
              <a:rPr lang="en-US" dirty="0"/>
              <a:t> Committee on Climate Change CCC. 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800" b="1" dirty="0">
                <a:solidFill>
                  <a:srgbClr val="00B050"/>
                </a:solidFill>
              </a:rPr>
              <a:t>£1.4tn 2020-2050  ‘green investment’</a:t>
            </a:r>
            <a:endParaRPr lang="en-US" sz="4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(£50bn per year, 2% of GDP, but this brings savings of £1tn, so net cost </a:t>
            </a:r>
            <a:r>
              <a:rPr lang="en-US" sz="4000" b="1" dirty="0">
                <a:solidFill>
                  <a:srgbClr val="00B050"/>
                </a:solidFill>
              </a:rPr>
              <a:t>£12b a year or £400 per household per year) </a:t>
            </a:r>
          </a:p>
          <a:p>
            <a:endParaRPr lang="en-US" sz="4000" b="1" dirty="0"/>
          </a:p>
          <a:p>
            <a:pPr marL="0" indent="0">
              <a:buNone/>
            </a:pPr>
            <a:r>
              <a:rPr lang="en-US" dirty="0"/>
              <a:t>(Dieter Helm “disingenuous and dangerous” as ignores embedded carbon in imports).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8649E1-1195-41AE-AE1C-4674882C9F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15" r="-1734" b="34616"/>
          <a:stretch/>
        </p:blipFill>
        <p:spPr>
          <a:xfrm>
            <a:off x="3827355" y="1051560"/>
            <a:ext cx="4063789" cy="63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12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0B33E3-11E7-4DA8-B966-E0E8E4EA9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2. </a:t>
            </a:r>
            <a:r>
              <a:rPr lang="en-US" dirty="0">
                <a:latin typeface="+mn-lt"/>
              </a:rPr>
              <a:t>Fiscal cost of climate policies - transport</a:t>
            </a:r>
            <a:endParaRPr lang="en-GB" dirty="0">
              <a:latin typeface="+mn-lt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479708D-3475-458C-A6AD-139E9AEE147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40589" t="4872" r="22646" b="13088"/>
          <a:stretch/>
        </p:blipFill>
        <p:spPr>
          <a:xfrm>
            <a:off x="1417320" y="1961076"/>
            <a:ext cx="3002280" cy="4215887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F4C069-5360-4B54-9483-94FFE14D3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9720" y="1825625"/>
            <a:ext cx="597408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effectLst/>
                <a:latin typeface="Arial" panose="020B0604020202020204" pitchFamily="34" charset="0"/>
              </a:rPr>
              <a:t>“On unchanged fuel duty and VED policies, once the entire vehicle stock has turned over, </a:t>
            </a:r>
            <a:br>
              <a:rPr lang="en-US" sz="3200" dirty="0"/>
            </a:br>
            <a:r>
              <a:rPr lang="en-US" sz="3200" dirty="0">
                <a:effectLst/>
                <a:latin typeface="Arial" panose="020B0604020202020204" pitchFamily="34" charset="0"/>
              </a:rPr>
              <a:t>that will result in a revenue loss of 1.5 per cent of GDP (equivalent to £31 billion in today’s terms). </a:t>
            </a:r>
            <a:br>
              <a:rPr lang="en-US" sz="3200" dirty="0"/>
            </a:br>
            <a:r>
              <a:rPr lang="en-US" sz="3200" dirty="0">
                <a:effectLst/>
                <a:latin typeface="Arial" panose="020B0604020202020204" pitchFamily="34" charset="0"/>
              </a:rPr>
              <a:t>This is a key component of the fiscal cost of getting to net zero emissions”. OBR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94183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0B33E3-11E7-4DA8-B966-E0E8E4EA9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And the cost of </a:t>
            </a:r>
            <a:r>
              <a:rPr lang="en-US" b="1" dirty="0"/>
              <a:t>not</a:t>
            </a:r>
            <a:r>
              <a:rPr lang="en-US" dirty="0"/>
              <a:t> halting global heating? </a:t>
            </a:r>
            <a:endParaRPr lang="en-GB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479708D-3475-458C-A6AD-139E9AEE147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40589" t="4872" r="22646" b="13088"/>
          <a:stretch/>
        </p:blipFill>
        <p:spPr>
          <a:xfrm>
            <a:off x="1417320" y="1961076"/>
            <a:ext cx="3002280" cy="4215887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F4C069-5360-4B54-9483-94FFE14D3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8440" y="1690688"/>
            <a:ext cx="597408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Studies calculating that </a:t>
            </a:r>
            <a:endParaRPr lang="en-US" sz="2400" dirty="0">
              <a:effectLst/>
            </a:endParaRPr>
          </a:p>
          <a:p>
            <a:pPr marL="0" indent="0">
              <a:buNone/>
            </a:pPr>
            <a:r>
              <a:rPr lang="en-US" sz="3200" dirty="0">
                <a:effectLst/>
              </a:rPr>
              <a:t>“where average temperatures rise by 4°C by 2100) the average level of per capita global GDP in 2100 would fall by 23 per cent”</a:t>
            </a:r>
          </a:p>
          <a:p>
            <a:pPr marL="0" indent="0">
              <a:buNone/>
            </a:pPr>
            <a:r>
              <a:rPr lang="en-US" sz="3200" dirty="0"/>
              <a:t>(or maybe ‘only’ 7%)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But this does </a:t>
            </a:r>
            <a:r>
              <a:rPr lang="en-GB" dirty="0">
                <a:solidFill>
                  <a:srgbClr val="FF0000"/>
                </a:solidFill>
              </a:rPr>
              <a:t>not</a:t>
            </a:r>
            <a:r>
              <a:rPr lang="en-GB" dirty="0"/>
              <a:t> include…</a:t>
            </a:r>
          </a:p>
        </p:txBody>
      </p:sp>
    </p:spTree>
    <p:extLst>
      <p:ext uri="{BB962C8B-B14F-4D97-AF65-F5344CB8AC3E}">
        <p14:creationId xmlns:p14="http://schemas.microsoft.com/office/powerpoint/2010/main" val="4071598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0B33E3-11E7-4DA8-B966-E0E8E4EA9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16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Non-Linear effects – ‘tipping points’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(like Antarctic ice cover)</a:t>
            </a:r>
            <a:endParaRPr lang="en-GB" dirty="0">
              <a:latin typeface="+mn-lt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479708D-3475-458C-A6AD-139E9AEE147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40589" t="4872" r="22646" b="13088"/>
          <a:stretch/>
        </p:blipFill>
        <p:spPr>
          <a:xfrm>
            <a:off x="1417320" y="1961076"/>
            <a:ext cx="3002280" cy="4215887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F4C069-5360-4B54-9483-94FFE14D3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9720" y="1825625"/>
            <a:ext cx="597408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3.27 </a:t>
            </a:r>
            <a:r>
              <a:rPr lang="en-US" sz="4000" dirty="0"/>
              <a:t>…extreme events… conflict… war… mass migration… disease patterns… civil unrest… governance breakdown… insurance failures… systemic financial crises… economic instability…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649800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B2E76-4F89-4556-A555-ABE9B71EC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4. Climate change crucial to  transport appraisal in 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two</a:t>
            </a:r>
            <a:r>
              <a:rPr lang="en-US" dirty="0">
                <a:latin typeface="Arial Black" panose="020B0A04020102020204" pitchFamily="34" charset="0"/>
              </a:rPr>
              <a:t> ways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385F2-E1F3-4756-B2A1-BC5567CA899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Effects </a:t>
            </a:r>
            <a:r>
              <a:rPr lang="en-US" sz="3200" b="1" dirty="0">
                <a:solidFill>
                  <a:srgbClr val="FF0000"/>
                </a:solidFill>
              </a:rPr>
              <a:t>of</a:t>
            </a:r>
            <a:r>
              <a:rPr lang="en-US" sz="3200" b="1" dirty="0"/>
              <a:t> climate change </a:t>
            </a:r>
            <a:r>
              <a:rPr lang="en-US" sz="3200" b="1" dirty="0">
                <a:solidFill>
                  <a:srgbClr val="FF0000"/>
                </a:solidFill>
              </a:rPr>
              <a:t>on</a:t>
            </a:r>
            <a:r>
              <a:rPr lang="en-US" sz="3200" b="1" dirty="0"/>
              <a:t> transport</a:t>
            </a:r>
            <a:r>
              <a:rPr lang="en-US" sz="3200" dirty="0"/>
              <a:t> </a:t>
            </a:r>
            <a:r>
              <a:rPr lang="en-US" dirty="0"/>
              <a:t>– economic, social and operating conditions, needs, constraints and demand</a:t>
            </a:r>
          </a:p>
          <a:p>
            <a:pPr marL="0" indent="0">
              <a:buNone/>
            </a:pPr>
            <a:r>
              <a:rPr lang="en-US" dirty="0"/>
              <a:t>Changes the </a:t>
            </a:r>
            <a:r>
              <a:rPr lang="en-US" b="1" dirty="0"/>
              <a:t>baseline</a:t>
            </a:r>
            <a:r>
              <a:rPr lang="en-US" dirty="0"/>
              <a:t> forecasts which underpin all CBA-like appraisal…</a:t>
            </a:r>
          </a:p>
          <a:p>
            <a:pPr marL="0" indent="0">
              <a:buNone/>
            </a:pPr>
            <a:r>
              <a:rPr lang="en-US" dirty="0"/>
              <a:t>…and  the </a:t>
            </a:r>
            <a:r>
              <a:rPr lang="en-US" b="1" dirty="0"/>
              <a:t>outcomes</a:t>
            </a:r>
            <a:r>
              <a:rPr lang="en-US" dirty="0"/>
              <a:t> of projects, </a:t>
            </a:r>
            <a:r>
              <a:rPr lang="en-US" dirty="0" err="1"/>
              <a:t>programmes</a:t>
            </a:r>
            <a:r>
              <a:rPr lang="en-US" dirty="0"/>
              <a:t> and policies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71277-2F77-4253-BD13-67A0120ABE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Effects </a:t>
            </a:r>
            <a:r>
              <a:rPr lang="en-US" sz="3200" b="1" dirty="0">
                <a:solidFill>
                  <a:srgbClr val="FF0000"/>
                </a:solidFill>
              </a:rPr>
              <a:t>of</a:t>
            </a:r>
            <a:r>
              <a:rPr lang="en-US" sz="3200" b="1" dirty="0"/>
              <a:t> transport </a:t>
            </a:r>
            <a:r>
              <a:rPr lang="en-US" sz="3200" b="1" dirty="0">
                <a:solidFill>
                  <a:srgbClr val="FF0000"/>
                </a:solidFill>
              </a:rPr>
              <a:t>on</a:t>
            </a:r>
            <a:r>
              <a:rPr lang="en-US" sz="3200" b="1" dirty="0"/>
              <a:t> climate change –</a:t>
            </a:r>
            <a:r>
              <a:rPr lang="en-US" b="1" dirty="0"/>
              <a:t> mostly </a:t>
            </a:r>
            <a:r>
              <a:rPr lang="en-US" dirty="0"/>
              <a:t>by CO2 production</a:t>
            </a:r>
          </a:p>
          <a:p>
            <a:pPr marL="0" indent="0">
              <a:buNone/>
            </a:pPr>
            <a:r>
              <a:rPr lang="en-US" dirty="0"/>
              <a:t>Includes embedded carbon in manufacture of vehicles and construction of roads, tail-pipe emissions in use, and carbon from maintenance, scrapping;</a:t>
            </a:r>
          </a:p>
          <a:p>
            <a:pPr marL="0" indent="0">
              <a:buNone/>
            </a:pPr>
            <a:r>
              <a:rPr lang="en-US" dirty="0"/>
              <a:t>&amp; any land use, life-style and activity results of transport decisions.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021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7BBF13-2426-496F-AC6E-1D29F353A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32588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+mn-lt"/>
              </a:rPr>
              <a:t>5. DEFRA 2020: TWO </a:t>
            </a:r>
            <a:r>
              <a:rPr lang="en-US" sz="3600" b="1" u="sng" dirty="0">
                <a:solidFill>
                  <a:srgbClr val="FF0000"/>
                </a:solidFill>
                <a:latin typeface="+mn-lt"/>
              </a:rPr>
              <a:t>BASELINE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 SCENARIOS</a:t>
            </a:r>
            <a:endParaRPr lang="en-GB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FC8F6A-EC91-4935-AF8E-7BA78FA3C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808672"/>
            <a:ext cx="6280468" cy="52416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4400" b="1" kern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 longer time horizons are needed (i.e. beyond 2035)…</a:t>
            </a:r>
            <a:r>
              <a:rPr lang="en-US" sz="14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kern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…necessary to appraise using at least two climate scenarios</a:t>
            </a:r>
            <a:r>
              <a:rPr lang="en-US" sz="14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</a:p>
          <a:p>
            <a:pPr marL="0" indent="0">
              <a:buNone/>
            </a:pPr>
            <a:r>
              <a:rPr lang="en-US" sz="14400" b="1" kern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appraisal; one baseline should be consistent with a ‘2°C’ scenario…and the other appraisal baseline should be consistent with a global temperature rise of 4°C.</a:t>
            </a:r>
            <a:r>
              <a:rPr lang="en-US" sz="14400" b="1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https://assets.publishing.service.gov.uk/government/uploads/system/uploads/</a:t>
            </a:r>
            <a:r>
              <a:rPr lang="en-GB" sz="26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attachment_data</a:t>
            </a:r>
            <a:r>
              <a:rPr lang="en-GB" sz="2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/file/934339/Accounting_for_the_Effects_Of_Climate_Change_-_Supplementary_Green_Book_.._.pdf</a:t>
            </a:r>
            <a:endParaRPr lang="en-GB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D3C1770-0963-4A48-BE87-1251EADBA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E47408-AAF9-4C46-B7E1-2829610624B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7" t="4500" r="23146"/>
          <a:stretch/>
        </p:blipFill>
        <p:spPr>
          <a:xfrm>
            <a:off x="421357" y="1783080"/>
            <a:ext cx="4761832" cy="399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027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442FF-501B-4597-8347-96F24B7E5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Until now, all transport project appraisals have used a </a:t>
            </a:r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base-line</a:t>
            </a:r>
            <a:r>
              <a:rPr lang="en-US" b="1" dirty="0">
                <a:latin typeface="Arial Black" panose="020B0A04020102020204" pitchFamily="34" charset="0"/>
              </a:rPr>
              <a:t>..</a:t>
            </a:r>
            <a:endParaRPr lang="en-GB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7D10-A789-43FB-A704-04FECD029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…which assumes road traffic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increases with smooth economic growth, </a:t>
            </a:r>
          </a:p>
          <a:p>
            <a:pPr marL="0" indent="0"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national and international economies are 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unaffected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by either climate change or policies to counter it. </a:t>
            </a:r>
          </a:p>
          <a:p>
            <a:pPr marL="0" indent="0"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‘B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usiness as usual’ means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no radical changes in weather, no radical shifts in the location of population or activities, no shortages of food, no structural changes in employment.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73417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23323</TotalTime>
  <Words>1634</Words>
  <Application>Microsoft Office PowerPoint</Application>
  <PresentationFormat>Widescreen</PresentationFormat>
  <Paragraphs>161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Times New Roman</vt:lpstr>
      <vt:lpstr>Office Theme</vt:lpstr>
      <vt:lpstr> County Hall, London 30.11.2021  SMART TRANSPORT  </vt:lpstr>
      <vt:lpstr>Agenda</vt:lpstr>
      <vt:lpstr>1. How much will it cost the UK to reach net zero? </vt:lpstr>
      <vt:lpstr> 2. Fiscal cost of climate policies - transport</vt:lpstr>
      <vt:lpstr>3. And the cost of not halting global heating? </vt:lpstr>
      <vt:lpstr>Non-Linear effects – ‘tipping points’ (like Antarctic ice cover)</vt:lpstr>
      <vt:lpstr>4. Climate change crucial to  transport appraisal in two ways</vt:lpstr>
      <vt:lpstr>5. DEFRA 2020: TWO BASELINE SCENARIOS</vt:lpstr>
      <vt:lpstr>Until now, all transport project appraisals have used a base-line..</vt:lpstr>
      <vt:lpstr>6. Urgency: Timing is not neutral</vt:lpstr>
      <vt:lpstr>Charging for uncharged external costs</vt:lpstr>
      <vt:lpstr>7. Road pricing – a cost or a benefit?</vt:lpstr>
      <vt:lpstr>8. Behaviour change – but will be more. </vt:lpstr>
      <vt:lpstr>What Sort of Behaviour Changes? - the Weft</vt:lpstr>
      <vt:lpstr>9. The Warp</vt:lpstr>
      <vt:lpstr>Are carbon costs from the road programme significant?</vt:lpstr>
      <vt:lpstr>PowerPoint Presentation</vt:lpstr>
      <vt:lpstr>Do the new carbon values make a difference?</vt:lpstr>
      <vt:lpstr>10. What next?  Many scenarios,  but dominated by TWO Futures</vt:lpstr>
      <vt:lpstr>Where are we now?</vt:lpstr>
      <vt:lpstr>Agenda and 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https://www.google.com/url?sa=i&amp;url=http%3A%2F%2Fpymreception.fr%2F638790-TEAL-GREEN-SHOT-BLUE-SILK-Crafts.php&amp;psig=AOvVaw14nV9zPoraIFyJQPSlJG5R&amp;ust=1628867839515000&amp;source=images&amp;cd=vfe&amp;ved=0CHQQr4kDahcKEwjoz77Z46vyAhUAAAAAHQAAAAAQCQ</dc:title>
  <dc:creator>Phil Goodwin</dc:creator>
  <cp:lastModifiedBy>Phil Goodwin</cp:lastModifiedBy>
  <cp:revision>30</cp:revision>
  <dcterms:created xsi:type="dcterms:W3CDTF">2021-08-12T15:29:20Z</dcterms:created>
  <dcterms:modified xsi:type="dcterms:W3CDTF">2021-11-29T08:16:58Z</dcterms:modified>
</cp:coreProperties>
</file>